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4"/>
  </p:notesMasterIdLst>
  <p:sldIdLst>
    <p:sldId id="2561" r:id="rId2"/>
    <p:sldId id="2562" r:id="rId3"/>
    <p:sldId id="2563" r:id="rId4"/>
    <p:sldId id="2564" r:id="rId5"/>
    <p:sldId id="2566" r:id="rId6"/>
    <p:sldId id="2567" r:id="rId7"/>
    <p:sldId id="2568" r:id="rId8"/>
    <p:sldId id="2569" r:id="rId9"/>
    <p:sldId id="2570" r:id="rId10"/>
    <p:sldId id="2571" r:id="rId11"/>
    <p:sldId id="2572" r:id="rId12"/>
    <p:sldId id="2573" r:id="rId13"/>
    <p:sldId id="2574" r:id="rId14"/>
    <p:sldId id="2575" r:id="rId15"/>
    <p:sldId id="2576" r:id="rId16"/>
    <p:sldId id="2577" r:id="rId17"/>
    <p:sldId id="2578" r:id="rId18"/>
    <p:sldId id="2579" r:id="rId19"/>
    <p:sldId id="2580" r:id="rId20"/>
    <p:sldId id="2581" r:id="rId21"/>
    <p:sldId id="2582" r:id="rId22"/>
    <p:sldId id="2583" r:id="rId23"/>
    <p:sldId id="2584" r:id="rId24"/>
    <p:sldId id="2585" r:id="rId25"/>
    <p:sldId id="2586" r:id="rId26"/>
    <p:sldId id="2587" r:id="rId27"/>
    <p:sldId id="2588" r:id="rId28"/>
    <p:sldId id="2589" r:id="rId29"/>
    <p:sldId id="2590" r:id="rId30"/>
    <p:sldId id="2591" r:id="rId31"/>
    <p:sldId id="2592" r:id="rId32"/>
    <p:sldId id="2593" r:id="rId33"/>
    <p:sldId id="2594" r:id="rId34"/>
    <p:sldId id="2595" r:id="rId35"/>
    <p:sldId id="2596" r:id="rId36"/>
    <p:sldId id="2597" r:id="rId37"/>
    <p:sldId id="2598" r:id="rId38"/>
    <p:sldId id="2599" r:id="rId39"/>
    <p:sldId id="2600" r:id="rId40"/>
    <p:sldId id="2601" r:id="rId41"/>
    <p:sldId id="2602" r:id="rId42"/>
    <p:sldId id="2603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reate Multi-Platform Apps With .NET MAUI and the MAUI Community Toolkit: Empowering .NET Developers for Cross-Platform Success" id="{D025D6AD-ECF1-4623-9BE3-FE1366151D26}">
          <p14:sldIdLst>
            <p14:sldId id="2561"/>
            <p14:sldId id="2562"/>
          </p14:sldIdLst>
        </p14:section>
        <p14:section name="About Me: Speaker Introduction" id="{C40CE23C-5A0F-46EF-9E1F-5C05AF09C543}">
          <p14:sldIdLst>
            <p14:sldId id="2563"/>
            <p14:sldId id="2564"/>
            <p14:sldId id="2566"/>
          </p14:sldIdLst>
        </p14:section>
        <p14:section name="Introduction to .NET MAUI and Cross-Platform App Development" id="{7B2D9736-D0D3-475D-806E-C92DEA43D5A4}">
          <p14:sldIdLst>
            <p14:sldId id="2567"/>
            <p14:sldId id="2568"/>
            <p14:sldId id="2569"/>
            <p14:sldId id="2570"/>
          </p14:sldIdLst>
        </p14:section>
        <p14:section name="Development Tools for Windows and macOS" id="{864717E4-A6D0-4246-85FD-1F73B8FD2A34}">
          <p14:sldIdLst>
            <p14:sldId id="2571"/>
            <p14:sldId id="2572"/>
            <p14:sldId id="2573"/>
            <p14:sldId id="2574"/>
          </p14:sldIdLst>
        </p14:section>
        <p14:section name="Rapid App Building With XAML, C#, and VS Code" id="{43FD1218-5B7F-416C-AB7D-610D28AC43AD}">
          <p14:sldIdLst>
            <p14:sldId id="2575"/>
            <p14:sldId id="2576"/>
            <p14:sldId id="2577"/>
            <p14:sldId id="2578"/>
          </p14:sldIdLst>
        </p14:section>
        <p14:section name="Enhancing Apps With the .NET MAUI Community Toolkit" id="{A6627380-EBDF-4D9C-BD2A-98A609366033}">
          <p14:sldIdLst>
            <p14:sldId id="2579"/>
            <p14:sldId id="2580"/>
            <p14:sldId id="2581"/>
            <p14:sldId id="2582"/>
          </p14:sldIdLst>
        </p14:section>
        <p14:section name="Simplifying Architecture With the MVVM Pattern and MVVM Toolkit" id="{2D42F0CD-F094-44BD-97BD-76160BE771AC}">
          <p14:sldIdLst>
            <p14:sldId id="2583"/>
            <p14:sldId id="2584"/>
            <p14:sldId id="2585"/>
            <p14:sldId id="2586"/>
          </p14:sldIdLst>
        </p14:section>
        <p14:section name="Building MAUI Apps With C# Markup: No XAML Required" id="{BB7E41CD-EAE6-43F1-9357-6940277678DB}">
          <p14:sldIdLst>
            <p14:sldId id="2587"/>
            <p14:sldId id="2588"/>
            <p14:sldId id="2589"/>
            <p14:sldId id="2590"/>
          </p14:sldIdLst>
        </p14:section>
        <p14:section name="Styling Apps With CSS and Web Style Reuse in .NET MAUI" id="{41D5F494-4918-4A33-BBFF-256F31FFFB0E}">
          <p14:sldIdLst>
            <p14:sldId id="2591"/>
            <p14:sldId id="2592"/>
            <p14:sldId id="2593"/>
            <p14:sldId id="2594"/>
          </p14:sldIdLst>
        </p14:section>
        <p14:section name="Accessing Platform-Specific Features With .NET MAUI" id="{113CD284-1A71-4246-859D-8DACF7005D39}">
          <p14:sldIdLst>
            <p14:sldId id="2595"/>
            <p14:sldId id="2596"/>
            <p14:sldId id="2597"/>
            <p14:sldId id="2598"/>
          </p14:sldIdLst>
        </p14:section>
        <p14:section name="Q&amp;A: Your .NET MAUI App Development Questions Answered" id="{6C7429D9-0F5D-4D83-B97F-860EACBDAE76}">
          <p14:sldIdLst>
            <p14:sldId id="2599"/>
            <p14:sldId id="2600"/>
            <p14:sldId id="2601"/>
            <p14:sldId id="2602"/>
          </p14:sldIdLst>
        </p14:section>
        <p14:section name="Conclusion" id="{588FD269-0788-470A-BAC9-C7A67C5F0991}">
          <p14:sldIdLst>
            <p14:sldId id="2603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15" autoAdjust="0"/>
    <p:restoredTop sz="88710" autoAdjust="0"/>
  </p:normalViewPr>
  <p:slideViewPr>
    <p:cSldViewPr snapToGrid="0">
      <p:cViewPr varScale="1">
        <p:scale>
          <a:sx n="81" d="100"/>
          <a:sy n="81" d="100"/>
        </p:scale>
        <p:origin x="668" y="27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image" Target="../media/image5.jpe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image" Target="../media/image5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F489A90-FC08-4BCC-84D4-E6C29824F74A}" type="doc">
      <dgm:prSet loTypeId="urn:microsoft.com/office/officeart/2024/3/layout/verticalVisualTextBlock1" loCatId="Picture" qsTypeId="urn:microsoft.com/office/officeart/2005/8/quickstyle/simple4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CEE0900F-E8C5-4097-BDDD-89ED150DDB57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Reduced Maintenance Effort</a:t>
          </a:r>
        </a:p>
      </dgm:t>
    </dgm:pt>
    <dgm:pt modelId="{D9F1B73F-F780-47B8-BEC8-D827F98C0A88}" type="parTrans" cxnId="{DE8FA9DE-3AC3-4D4D-8D39-E5B4258CD00E}">
      <dgm:prSet/>
      <dgm:spPr/>
      <dgm:t>
        <a:bodyPr/>
        <a:lstStyle/>
        <a:p>
          <a:endParaRPr lang="en-US"/>
        </a:p>
      </dgm:t>
    </dgm:pt>
    <dgm:pt modelId="{D43C706A-B734-446B-83E3-E0F45C81FAC8}" type="sibTrans" cxnId="{DE8FA9DE-3AC3-4D4D-8D39-E5B4258CD00E}">
      <dgm:prSet/>
      <dgm:spPr/>
      <dgm:t>
        <a:bodyPr/>
        <a:lstStyle/>
        <a:p>
          <a:pPr>
            <a:lnSpc>
              <a:spcPct val="100000"/>
            </a:lnSpc>
            <a:defRPr b="1"/>
          </a:pPr>
          <a:endParaRPr lang="en-US"/>
        </a:p>
      </dgm:t>
    </dgm:pt>
    <dgm:pt modelId="{124EAD4A-0042-4579-91EF-3B5021B83C2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 single codebase simplifies updates and bug fixes, lowering the time and resources needed for maintenance.</a:t>
          </a:r>
        </a:p>
      </dgm:t>
    </dgm:pt>
    <dgm:pt modelId="{1FF786E4-C5ED-4575-94D7-3CEE7C9A867A}" type="parTrans" cxnId="{299CDA2F-84AF-4BBA-8230-787421910FEC}">
      <dgm:prSet/>
      <dgm:spPr/>
      <dgm:t>
        <a:bodyPr/>
        <a:lstStyle/>
        <a:p>
          <a:endParaRPr lang="en-US"/>
        </a:p>
      </dgm:t>
    </dgm:pt>
    <dgm:pt modelId="{7EADB106-A468-4883-9CF6-8947AFCAC5E9}" type="sibTrans" cxnId="{299CDA2F-84AF-4BBA-8230-787421910FEC}">
      <dgm:prSet/>
      <dgm:spPr/>
      <dgm:t>
        <a:bodyPr/>
        <a:lstStyle/>
        <a:p>
          <a:endParaRPr lang="en-US"/>
        </a:p>
      </dgm:t>
    </dgm:pt>
    <dgm:pt modelId="{EBDE5ED6-25AE-4D1B-82B3-BB44EBB1986C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Faster Development</a:t>
          </a:r>
        </a:p>
      </dgm:t>
    </dgm:pt>
    <dgm:pt modelId="{F68A75A7-7928-40FB-8E10-A2BBE1715B63}" type="parTrans" cxnId="{1118A5A1-674F-48FD-ADD1-4AC07239F8AD}">
      <dgm:prSet/>
      <dgm:spPr/>
      <dgm:t>
        <a:bodyPr/>
        <a:lstStyle/>
        <a:p>
          <a:endParaRPr lang="en-US"/>
        </a:p>
      </dgm:t>
    </dgm:pt>
    <dgm:pt modelId="{5FB209C3-9FA9-4376-8670-AF53E22EE669}" type="sibTrans" cxnId="{1118A5A1-674F-48FD-ADD1-4AC07239F8AD}">
      <dgm:prSet/>
      <dgm:spPr/>
      <dgm:t>
        <a:bodyPr/>
        <a:lstStyle/>
        <a:p>
          <a:pPr>
            <a:lnSpc>
              <a:spcPct val="100000"/>
            </a:lnSpc>
            <a:defRPr b="1"/>
          </a:pPr>
          <a:endParaRPr lang="en-US"/>
        </a:p>
      </dgm:t>
    </dgm:pt>
    <dgm:pt modelId="{E411F431-980C-4FEA-94F3-F07A5F00328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Developers can build and deploy features faster by writing code once for all platforms.</a:t>
          </a:r>
        </a:p>
      </dgm:t>
    </dgm:pt>
    <dgm:pt modelId="{45EF256C-5655-46C4-8837-8BA03F23E484}" type="parTrans" cxnId="{523C4DD3-F8F2-4782-869E-93EEAE3EE5B3}">
      <dgm:prSet/>
      <dgm:spPr/>
      <dgm:t>
        <a:bodyPr/>
        <a:lstStyle/>
        <a:p>
          <a:endParaRPr lang="en-US"/>
        </a:p>
      </dgm:t>
    </dgm:pt>
    <dgm:pt modelId="{8F2FA85C-358C-453D-8EE6-B6717BC4575C}" type="sibTrans" cxnId="{523C4DD3-F8F2-4782-869E-93EEAE3EE5B3}">
      <dgm:prSet/>
      <dgm:spPr/>
      <dgm:t>
        <a:bodyPr/>
        <a:lstStyle/>
        <a:p>
          <a:endParaRPr lang="en-US"/>
        </a:p>
      </dgm:t>
    </dgm:pt>
    <dgm:pt modelId="{0377A178-BCD0-4F4F-9A20-19A083BC1D32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Consistent User Experience</a:t>
          </a:r>
        </a:p>
      </dgm:t>
    </dgm:pt>
    <dgm:pt modelId="{CD3B19FC-B1E0-4192-981F-3704A3331B60}" type="parTrans" cxnId="{19B6DD11-1E2F-44A9-ABC1-18FD5AC3902B}">
      <dgm:prSet/>
      <dgm:spPr/>
      <dgm:t>
        <a:bodyPr/>
        <a:lstStyle/>
        <a:p>
          <a:endParaRPr lang="en-US"/>
        </a:p>
      </dgm:t>
    </dgm:pt>
    <dgm:pt modelId="{1AAD9E85-9A6D-4746-B872-4B50C8360EF2}" type="sibTrans" cxnId="{19B6DD11-1E2F-44A9-ABC1-18FD5AC3902B}">
      <dgm:prSet/>
      <dgm:spPr/>
      <dgm:t>
        <a:bodyPr/>
        <a:lstStyle/>
        <a:p>
          <a:endParaRPr lang="en-US"/>
        </a:p>
      </dgm:t>
    </dgm:pt>
    <dgm:pt modelId="{D5F756E2-217F-4699-974D-B329A1B1E48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Using a unified codebase ensures users enjoy the same experience across devices and operating systems while still providing native performance and look &amp; feel.</a:t>
          </a:r>
        </a:p>
      </dgm:t>
    </dgm:pt>
    <dgm:pt modelId="{DE97421A-8EF3-4D31-9366-A3A1FA319D93}" type="parTrans" cxnId="{F05D4E8C-1891-498C-94A9-5C8686F950F1}">
      <dgm:prSet/>
      <dgm:spPr/>
      <dgm:t>
        <a:bodyPr/>
        <a:lstStyle/>
        <a:p>
          <a:endParaRPr lang="en-US"/>
        </a:p>
      </dgm:t>
    </dgm:pt>
    <dgm:pt modelId="{189DBEF0-02A5-45A3-84C4-3605EAB503AA}" type="sibTrans" cxnId="{F05D4E8C-1891-498C-94A9-5C8686F950F1}">
      <dgm:prSet/>
      <dgm:spPr/>
      <dgm:t>
        <a:bodyPr/>
        <a:lstStyle/>
        <a:p>
          <a:endParaRPr lang="en-US"/>
        </a:p>
      </dgm:t>
    </dgm:pt>
    <dgm:pt modelId="{D289D7A7-AAA9-4753-9693-B250A3B8AD2B}" type="pres">
      <dgm:prSet presAssocID="{9F489A90-FC08-4BCC-84D4-E6C29824F74A}" presName="Root" presStyleCnt="0">
        <dgm:presLayoutVars>
          <dgm:dir/>
          <dgm:resizeHandles val="exact"/>
        </dgm:presLayoutVars>
      </dgm:prSet>
      <dgm:spPr/>
    </dgm:pt>
    <dgm:pt modelId="{6FF58C37-1A84-457B-A6A5-F59E7DBB19E3}" type="pres">
      <dgm:prSet presAssocID="{CEE0900F-E8C5-4097-BDDD-89ED150DDB57}" presName="Composite" presStyleCnt="0"/>
      <dgm:spPr/>
    </dgm:pt>
    <dgm:pt modelId="{05CFF102-921C-46F7-BAC5-21F813F0E588}" type="pres">
      <dgm:prSet presAssocID="{CEE0900F-E8C5-4097-BDDD-89ED150DDB57}" presName="Picture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6" r="25667" b="4"/>
          <a:stretch/>
        </a:blipFill>
      </dgm:spPr>
      <dgm:extLst>
        <a:ext uri="{E40237B7-FDA0-4F09-8148-C483321AD2D9}">
          <dgm14:cNvPr xmlns:dgm14="http://schemas.microsoft.com/office/drawing/2010/diagram" id="0" name="" descr="Man analyzing data on a screen"/>
        </a:ext>
      </dgm:extLst>
    </dgm:pt>
    <dgm:pt modelId="{918394B7-EF54-4D35-B371-04C75E9648F9}" type="pres">
      <dgm:prSet presAssocID="{CEE0900F-E8C5-4097-BDDD-89ED150DDB57}" presName="Subtitle" presStyleLbl="revTx" presStyleIdx="0" presStyleCnt="6">
        <dgm:presLayoutVars>
          <dgm:chMax val="0"/>
          <dgm:bulletEnabled/>
        </dgm:presLayoutVars>
      </dgm:prSet>
      <dgm:spPr/>
    </dgm:pt>
    <dgm:pt modelId="{0F41315E-AD7A-4C99-99EF-C668937EB983}" type="pres">
      <dgm:prSet presAssocID="{CEE0900F-E8C5-4097-BDDD-89ED150DDB57}" presName="Description" presStyleLbl="revTx" presStyleIdx="1" presStyleCnt="6">
        <dgm:presLayoutVars>
          <dgm:bulletEnabled/>
        </dgm:presLayoutVars>
      </dgm:prSet>
      <dgm:spPr/>
    </dgm:pt>
    <dgm:pt modelId="{BD03A26B-C188-470D-A4CE-657AB854DCD2}" type="pres">
      <dgm:prSet presAssocID="{D43C706A-B734-446B-83E3-E0F45C81FAC8}" presName="sibTrans" presStyleLbl="sibTrans2D1" presStyleIdx="0" presStyleCnt="0"/>
      <dgm:spPr/>
    </dgm:pt>
    <dgm:pt modelId="{1F24E16C-C4FD-45FD-9844-21B91DFC2B6D}" type="pres">
      <dgm:prSet presAssocID="{EBDE5ED6-25AE-4D1B-82B3-BB44EBB1986C}" presName="Composite" presStyleCnt="0"/>
      <dgm:spPr/>
    </dgm:pt>
    <dgm:pt modelId="{A4A6D7D1-E439-44DE-A1AE-3BFB29288062}" type="pres">
      <dgm:prSet presAssocID="{EBDE5ED6-25AE-4D1B-82B3-BB44EBB1986C}" presName="Picture" presStyleLbl="node1" presStyleIdx="1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23" r="12630" b="4"/>
          <a:stretch/>
        </a:blipFill>
      </dgm:spPr>
      <dgm:extLst>
        <a:ext uri="{E40237B7-FDA0-4F09-8148-C483321AD2D9}">
          <dgm14:cNvPr xmlns:dgm14="http://schemas.microsoft.com/office/drawing/2010/diagram" id="0" name="" descr="Full length shot of two young businessmen sitting down on the floor and going over paperwork together at work"/>
        </a:ext>
      </dgm:extLst>
    </dgm:pt>
    <dgm:pt modelId="{82990F42-55E0-4C32-8FD1-A6E2EDE96A68}" type="pres">
      <dgm:prSet presAssocID="{EBDE5ED6-25AE-4D1B-82B3-BB44EBB1986C}" presName="Subtitle" presStyleLbl="revTx" presStyleIdx="2" presStyleCnt="6">
        <dgm:presLayoutVars>
          <dgm:chMax val="0"/>
          <dgm:bulletEnabled/>
        </dgm:presLayoutVars>
      </dgm:prSet>
      <dgm:spPr/>
    </dgm:pt>
    <dgm:pt modelId="{5CEF150B-8A54-46E7-8B03-5C0360449A04}" type="pres">
      <dgm:prSet presAssocID="{EBDE5ED6-25AE-4D1B-82B3-BB44EBB1986C}" presName="Description" presStyleLbl="revTx" presStyleIdx="3" presStyleCnt="6">
        <dgm:presLayoutVars>
          <dgm:bulletEnabled/>
        </dgm:presLayoutVars>
      </dgm:prSet>
      <dgm:spPr/>
    </dgm:pt>
    <dgm:pt modelId="{2B81358C-0659-442A-8792-F85BD5CDF3C6}" type="pres">
      <dgm:prSet presAssocID="{5FB209C3-9FA9-4376-8670-AF53E22EE669}" presName="sibTrans" presStyleLbl="sibTrans2D1" presStyleIdx="0" presStyleCnt="0"/>
      <dgm:spPr/>
    </dgm:pt>
    <dgm:pt modelId="{9D4B4EAA-E6CB-4E04-96AE-47B9315079BD}" type="pres">
      <dgm:prSet presAssocID="{0377A178-BCD0-4F4F-9A20-19A083BC1D32}" presName="Composite" presStyleCnt="0"/>
      <dgm:spPr/>
    </dgm:pt>
    <dgm:pt modelId="{6602D02B-C97A-4755-8CF9-78F451091DAB}" type="pres">
      <dgm:prSet presAssocID="{0377A178-BCD0-4F4F-9A20-19A083BC1D32}" presName="Picture" presStyleLbl="nod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40" r="5812" b="4"/>
          <a:stretch/>
        </a:blipFill>
      </dgm:spPr>
      <dgm:extLst>
        <a:ext uri="{E40237B7-FDA0-4F09-8148-C483321AD2D9}">
          <dgm14:cNvPr xmlns:dgm14="http://schemas.microsoft.com/office/drawing/2010/diagram" id="0" name="" descr="A smartphone showing a travel guide app/website for the city of Blackpool, a scene of planning a holiday. Also on the table is a diary/planner and mug."/>
        </a:ext>
      </dgm:extLst>
    </dgm:pt>
    <dgm:pt modelId="{DCF30E6A-7064-4904-8027-DDD49E0CC247}" type="pres">
      <dgm:prSet presAssocID="{0377A178-BCD0-4F4F-9A20-19A083BC1D32}" presName="Subtitle" presStyleLbl="revTx" presStyleIdx="4" presStyleCnt="6">
        <dgm:presLayoutVars>
          <dgm:chMax val="0"/>
          <dgm:bulletEnabled/>
        </dgm:presLayoutVars>
      </dgm:prSet>
      <dgm:spPr/>
    </dgm:pt>
    <dgm:pt modelId="{3CDEDE18-3B29-45AD-B93B-EC156DFD5A68}" type="pres">
      <dgm:prSet presAssocID="{0377A178-BCD0-4F4F-9A20-19A083BC1D32}" presName="Description" presStyleLbl="revTx" presStyleIdx="5" presStyleCnt="6">
        <dgm:presLayoutVars>
          <dgm:bulletEnabled/>
        </dgm:presLayoutVars>
      </dgm:prSet>
      <dgm:spPr/>
    </dgm:pt>
  </dgm:ptLst>
  <dgm:cxnLst>
    <dgm:cxn modelId="{E4A32F0B-2F16-450A-84B5-7DDD60B43330}" type="presOf" srcId="{CEE0900F-E8C5-4097-BDDD-89ED150DDB57}" destId="{918394B7-EF54-4D35-B371-04C75E9648F9}" srcOrd="0" destOrd="0" presId="urn:microsoft.com/office/officeart/2024/3/layout/verticalVisualTextBlock1"/>
    <dgm:cxn modelId="{DB036D0E-BD28-4937-9E0E-6BD36EA09E69}" type="presOf" srcId="{124EAD4A-0042-4579-91EF-3B5021B83C22}" destId="{0F41315E-AD7A-4C99-99EF-C668937EB983}" srcOrd="0" destOrd="0" presId="urn:microsoft.com/office/officeart/2024/3/layout/verticalVisualTextBlock1"/>
    <dgm:cxn modelId="{19B6DD11-1E2F-44A9-ABC1-18FD5AC3902B}" srcId="{9F489A90-FC08-4BCC-84D4-E6C29824F74A}" destId="{0377A178-BCD0-4F4F-9A20-19A083BC1D32}" srcOrd="2" destOrd="0" parTransId="{CD3B19FC-B1E0-4192-981F-3704A3331B60}" sibTransId="{1AAD9E85-9A6D-4746-B872-4B50C8360EF2}"/>
    <dgm:cxn modelId="{A51D4E12-F0B3-430B-A993-4E90441FD2BE}" type="presOf" srcId="{E411F431-980C-4FEA-94F3-F07A5F00328E}" destId="{5CEF150B-8A54-46E7-8B03-5C0360449A04}" srcOrd="0" destOrd="0" presId="urn:microsoft.com/office/officeart/2024/3/layout/verticalVisualTextBlock1"/>
    <dgm:cxn modelId="{1E61261A-23B5-4C18-AAC9-F54FE654F9AF}" type="presOf" srcId="{5FB209C3-9FA9-4376-8670-AF53E22EE669}" destId="{2B81358C-0659-442A-8792-F85BD5CDF3C6}" srcOrd="0" destOrd="0" presId="urn:microsoft.com/office/officeart/2024/3/layout/verticalVisualTextBlock1"/>
    <dgm:cxn modelId="{04A0D82E-8977-4EB0-A079-C8A4DA93EBC6}" type="presOf" srcId="{D43C706A-B734-446B-83E3-E0F45C81FAC8}" destId="{BD03A26B-C188-470D-A4CE-657AB854DCD2}" srcOrd="0" destOrd="0" presId="urn:microsoft.com/office/officeart/2024/3/layout/verticalVisualTextBlock1"/>
    <dgm:cxn modelId="{299CDA2F-84AF-4BBA-8230-787421910FEC}" srcId="{CEE0900F-E8C5-4097-BDDD-89ED150DDB57}" destId="{124EAD4A-0042-4579-91EF-3B5021B83C22}" srcOrd="0" destOrd="0" parTransId="{1FF786E4-C5ED-4575-94D7-3CEE7C9A867A}" sibTransId="{7EADB106-A468-4883-9CF6-8947AFCAC5E9}"/>
    <dgm:cxn modelId="{B56D2C62-0104-41EF-AD8E-3C3637D7EA7C}" type="presOf" srcId="{D5F756E2-217F-4699-974D-B329A1B1E489}" destId="{3CDEDE18-3B29-45AD-B93B-EC156DFD5A68}" srcOrd="0" destOrd="0" presId="urn:microsoft.com/office/officeart/2024/3/layout/verticalVisualTextBlock1"/>
    <dgm:cxn modelId="{9C96426C-1028-446D-B8CB-64398C9F4932}" type="presOf" srcId="{0377A178-BCD0-4F4F-9A20-19A083BC1D32}" destId="{DCF30E6A-7064-4904-8027-DDD49E0CC247}" srcOrd="0" destOrd="0" presId="urn:microsoft.com/office/officeart/2024/3/layout/verticalVisualTextBlock1"/>
    <dgm:cxn modelId="{F05D4E8C-1891-498C-94A9-5C8686F950F1}" srcId="{0377A178-BCD0-4F4F-9A20-19A083BC1D32}" destId="{D5F756E2-217F-4699-974D-B329A1B1E489}" srcOrd="0" destOrd="0" parTransId="{DE97421A-8EF3-4D31-9366-A3A1FA319D93}" sibTransId="{189DBEF0-02A5-45A3-84C4-3605EAB503AA}"/>
    <dgm:cxn modelId="{57C4B89F-B51C-41D3-ACA0-2F4FD8C4B655}" type="presOf" srcId="{EBDE5ED6-25AE-4D1B-82B3-BB44EBB1986C}" destId="{82990F42-55E0-4C32-8FD1-A6E2EDE96A68}" srcOrd="0" destOrd="0" presId="urn:microsoft.com/office/officeart/2024/3/layout/verticalVisualTextBlock1"/>
    <dgm:cxn modelId="{1118A5A1-674F-48FD-ADD1-4AC07239F8AD}" srcId="{9F489A90-FC08-4BCC-84D4-E6C29824F74A}" destId="{EBDE5ED6-25AE-4D1B-82B3-BB44EBB1986C}" srcOrd="1" destOrd="0" parTransId="{F68A75A7-7928-40FB-8E10-A2BBE1715B63}" sibTransId="{5FB209C3-9FA9-4376-8670-AF53E22EE669}"/>
    <dgm:cxn modelId="{413D0BC8-A516-4F6F-A723-BAB34E66707B}" type="presOf" srcId="{9F489A90-FC08-4BCC-84D4-E6C29824F74A}" destId="{D289D7A7-AAA9-4753-9693-B250A3B8AD2B}" srcOrd="0" destOrd="0" presId="urn:microsoft.com/office/officeart/2024/3/layout/verticalVisualTextBlock1"/>
    <dgm:cxn modelId="{523C4DD3-F8F2-4782-869E-93EEAE3EE5B3}" srcId="{EBDE5ED6-25AE-4D1B-82B3-BB44EBB1986C}" destId="{E411F431-980C-4FEA-94F3-F07A5F00328E}" srcOrd="0" destOrd="0" parTransId="{45EF256C-5655-46C4-8837-8BA03F23E484}" sibTransId="{8F2FA85C-358C-453D-8EE6-B6717BC4575C}"/>
    <dgm:cxn modelId="{DE8FA9DE-3AC3-4D4D-8D39-E5B4258CD00E}" srcId="{9F489A90-FC08-4BCC-84D4-E6C29824F74A}" destId="{CEE0900F-E8C5-4097-BDDD-89ED150DDB57}" srcOrd="0" destOrd="0" parTransId="{D9F1B73F-F780-47B8-BEC8-D827F98C0A88}" sibTransId="{D43C706A-B734-446B-83E3-E0F45C81FAC8}"/>
    <dgm:cxn modelId="{DC146654-3895-4C3B-B5BF-6E9C2A4360A6}" type="presParOf" srcId="{D289D7A7-AAA9-4753-9693-B250A3B8AD2B}" destId="{6FF58C37-1A84-457B-A6A5-F59E7DBB19E3}" srcOrd="0" destOrd="0" presId="urn:microsoft.com/office/officeart/2024/3/layout/verticalVisualTextBlock1"/>
    <dgm:cxn modelId="{D0E6AC42-606B-4AE2-9278-5D81CE37088D}" type="presParOf" srcId="{6FF58C37-1A84-457B-A6A5-F59E7DBB19E3}" destId="{05CFF102-921C-46F7-BAC5-21F813F0E588}" srcOrd="0" destOrd="0" presId="urn:microsoft.com/office/officeart/2024/3/layout/verticalVisualTextBlock1"/>
    <dgm:cxn modelId="{32C3DE8B-865D-4C2E-A8A6-F53BEF786827}" type="presParOf" srcId="{6FF58C37-1A84-457B-A6A5-F59E7DBB19E3}" destId="{918394B7-EF54-4D35-B371-04C75E9648F9}" srcOrd="1" destOrd="0" presId="urn:microsoft.com/office/officeart/2024/3/layout/verticalVisualTextBlock1"/>
    <dgm:cxn modelId="{BBB421F5-AFD7-4D24-9699-F8491410DFE5}" type="presParOf" srcId="{6FF58C37-1A84-457B-A6A5-F59E7DBB19E3}" destId="{0F41315E-AD7A-4C99-99EF-C668937EB983}" srcOrd="2" destOrd="0" presId="urn:microsoft.com/office/officeart/2024/3/layout/verticalVisualTextBlock1"/>
    <dgm:cxn modelId="{F1E46A5E-B629-46E1-8A91-82239651206E}" type="presParOf" srcId="{D289D7A7-AAA9-4753-9693-B250A3B8AD2B}" destId="{BD03A26B-C188-470D-A4CE-657AB854DCD2}" srcOrd="1" destOrd="0" presId="urn:microsoft.com/office/officeart/2024/3/layout/verticalVisualTextBlock1"/>
    <dgm:cxn modelId="{95F7EAE5-EEE7-4CC0-881E-4F20C3CB5C7D}" type="presParOf" srcId="{D289D7A7-AAA9-4753-9693-B250A3B8AD2B}" destId="{1F24E16C-C4FD-45FD-9844-21B91DFC2B6D}" srcOrd="2" destOrd="0" presId="urn:microsoft.com/office/officeart/2024/3/layout/verticalVisualTextBlock1"/>
    <dgm:cxn modelId="{2662C63F-5F75-410E-A9FA-0FDEEA134169}" type="presParOf" srcId="{1F24E16C-C4FD-45FD-9844-21B91DFC2B6D}" destId="{A4A6D7D1-E439-44DE-A1AE-3BFB29288062}" srcOrd="0" destOrd="0" presId="urn:microsoft.com/office/officeart/2024/3/layout/verticalVisualTextBlock1"/>
    <dgm:cxn modelId="{45CF4715-6E16-4D78-B223-92D29D0EBF0C}" type="presParOf" srcId="{1F24E16C-C4FD-45FD-9844-21B91DFC2B6D}" destId="{82990F42-55E0-4C32-8FD1-A6E2EDE96A68}" srcOrd="1" destOrd="0" presId="urn:microsoft.com/office/officeart/2024/3/layout/verticalVisualTextBlock1"/>
    <dgm:cxn modelId="{4CC6B63A-DB53-496B-87F7-BE429B76BAD0}" type="presParOf" srcId="{1F24E16C-C4FD-45FD-9844-21B91DFC2B6D}" destId="{5CEF150B-8A54-46E7-8B03-5C0360449A04}" srcOrd="2" destOrd="0" presId="urn:microsoft.com/office/officeart/2024/3/layout/verticalVisualTextBlock1"/>
    <dgm:cxn modelId="{D5AC2C19-1CA0-466D-9FE4-345E5F55D269}" type="presParOf" srcId="{D289D7A7-AAA9-4753-9693-B250A3B8AD2B}" destId="{2B81358C-0659-442A-8792-F85BD5CDF3C6}" srcOrd="3" destOrd="0" presId="urn:microsoft.com/office/officeart/2024/3/layout/verticalVisualTextBlock1"/>
    <dgm:cxn modelId="{0FEA07EF-3899-4AD2-82FF-D859F09DFBB8}" type="presParOf" srcId="{D289D7A7-AAA9-4753-9693-B250A3B8AD2B}" destId="{9D4B4EAA-E6CB-4E04-96AE-47B9315079BD}" srcOrd="4" destOrd="0" presId="urn:microsoft.com/office/officeart/2024/3/layout/verticalVisualTextBlock1"/>
    <dgm:cxn modelId="{D3830414-431C-4709-B65B-8422648BFF7D}" type="presParOf" srcId="{9D4B4EAA-E6CB-4E04-96AE-47B9315079BD}" destId="{6602D02B-C97A-4755-8CF9-78F451091DAB}" srcOrd="0" destOrd="0" presId="urn:microsoft.com/office/officeart/2024/3/layout/verticalVisualTextBlock1"/>
    <dgm:cxn modelId="{0DEE1435-2734-437B-BD42-D8752CD75CE1}" type="presParOf" srcId="{9D4B4EAA-E6CB-4E04-96AE-47B9315079BD}" destId="{DCF30E6A-7064-4904-8027-DDD49E0CC247}" srcOrd="1" destOrd="0" presId="urn:microsoft.com/office/officeart/2024/3/layout/verticalVisualTextBlock1"/>
    <dgm:cxn modelId="{F61F92DC-CF4D-4CD5-B7D9-BEF71E211089}" type="presParOf" srcId="{9D4B4EAA-E6CB-4E04-96AE-47B9315079BD}" destId="{3CDEDE18-3B29-45AD-B93B-EC156DFD5A68}" srcOrd="2" destOrd="0" presId="urn:microsoft.com/office/officeart/2024/3/layout/verticalVisualTextBlock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4B3939A-E11B-4116-976D-6866CAE0B613}" type="doc">
      <dgm:prSet loTypeId="urn:microsoft.com/office/officeart/2024/3/layout/hArc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E978694-7E5B-492D-AC0E-F79CEBACB977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Comprehensive Overview</a:t>
          </a:r>
        </a:p>
      </dgm:t>
    </dgm:pt>
    <dgm:pt modelId="{6CD14A12-6CC4-4F20-890E-6BFC2D781367}" type="parTrans" cxnId="{517AC32C-2046-4E8F-8964-FBAE9FCEF7C4}">
      <dgm:prSet/>
      <dgm:spPr/>
      <dgm:t>
        <a:bodyPr/>
        <a:lstStyle/>
        <a:p>
          <a:endParaRPr lang="en-US"/>
        </a:p>
      </dgm:t>
    </dgm:pt>
    <dgm:pt modelId="{9E139AF0-0A97-49CF-AB62-69179C3A8936}" type="sibTrans" cxnId="{517AC32C-2046-4E8F-8964-FBAE9FCEF7C4}">
      <dgm:prSet/>
      <dgm:spPr/>
      <dgm:t>
        <a:bodyPr/>
        <a:lstStyle/>
        <a:p>
          <a:pPr>
            <a:lnSpc>
              <a:spcPct val="100000"/>
            </a:lnSpc>
            <a:defRPr b="1"/>
          </a:pPr>
          <a:endParaRPr lang="en-US"/>
        </a:p>
      </dgm:t>
    </dgm:pt>
    <dgm:pt modelId="{5D9402D1-9B8B-4784-AA92-44002E548EC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Reviewed essential elements of building cross-platform apps with .NET MAUI and the Community Toolkit.</a:t>
          </a:r>
        </a:p>
      </dgm:t>
    </dgm:pt>
    <dgm:pt modelId="{20C3368F-93E4-4C87-BAA7-EE815308DBE6}" type="parTrans" cxnId="{D17BFEA7-A691-4191-8CFA-6E10DD2F90CE}">
      <dgm:prSet/>
      <dgm:spPr/>
      <dgm:t>
        <a:bodyPr/>
        <a:lstStyle/>
        <a:p>
          <a:endParaRPr lang="en-US"/>
        </a:p>
      </dgm:t>
    </dgm:pt>
    <dgm:pt modelId="{50A0F907-49CF-486B-ACAC-DF9B8030D5DA}" type="sibTrans" cxnId="{D17BFEA7-A691-4191-8CFA-6E10DD2F90CE}">
      <dgm:prSet/>
      <dgm:spPr/>
      <dgm:t>
        <a:bodyPr/>
        <a:lstStyle/>
        <a:p>
          <a:endParaRPr lang="en-US"/>
        </a:p>
      </dgm:t>
    </dgm:pt>
    <dgm:pt modelId="{8C326EA1-A2FD-4C99-976D-F038DDB2BCE4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Setup and Architecture</a:t>
          </a:r>
        </a:p>
      </dgm:t>
    </dgm:pt>
    <dgm:pt modelId="{CB5731FB-C745-43CF-93E3-024511108229}" type="parTrans" cxnId="{4A5E3FB9-C0DB-4333-B0B9-B2A5F4C8A76E}">
      <dgm:prSet/>
      <dgm:spPr/>
      <dgm:t>
        <a:bodyPr/>
        <a:lstStyle/>
        <a:p>
          <a:endParaRPr lang="en-US"/>
        </a:p>
      </dgm:t>
    </dgm:pt>
    <dgm:pt modelId="{FF4C519B-9A57-48A9-B28D-0ED3A0503F8E}" type="sibTrans" cxnId="{4A5E3FB9-C0DB-4333-B0B9-B2A5F4C8A76E}">
      <dgm:prSet/>
      <dgm:spPr/>
      <dgm:t>
        <a:bodyPr/>
        <a:lstStyle/>
        <a:p>
          <a:pPr>
            <a:lnSpc>
              <a:spcPct val="100000"/>
            </a:lnSpc>
            <a:defRPr b="1"/>
          </a:pPr>
          <a:endParaRPr lang="en-US"/>
        </a:p>
      </dgm:t>
    </dgm:pt>
    <dgm:pt modelId="{AC2BCA32-A115-474D-86EB-91094DD719A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Discussed the setup process and architecture design for effective multi-platform app development.</a:t>
          </a:r>
        </a:p>
      </dgm:t>
    </dgm:pt>
    <dgm:pt modelId="{F7EE8C8D-A067-4430-B118-6ED91D3E1D8C}" type="parTrans" cxnId="{ABAF3125-D129-4B79-A3E6-DA6449B63BE6}">
      <dgm:prSet/>
      <dgm:spPr/>
      <dgm:t>
        <a:bodyPr/>
        <a:lstStyle/>
        <a:p>
          <a:endParaRPr lang="en-US"/>
        </a:p>
      </dgm:t>
    </dgm:pt>
    <dgm:pt modelId="{7A741BF2-23D1-498A-BE7E-4E123BCEBBCC}" type="sibTrans" cxnId="{ABAF3125-D129-4B79-A3E6-DA6449B63BE6}">
      <dgm:prSet/>
      <dgm:spPr/>
      <dgm:t>
        <a:bodyPr/>
        <a:lstStyle/>
        <a:p>
          <a:endParaRPr lang="en-US"/>
        </a:p>
      </dgm:t>
    </dgm:pt>
    <dgm:pt modelId="{A820F31E-84CE-4A56-8A26-F734365CBA6E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Styling and Integration</a:t>
          </a:r>
        </a:p>
      </dgm:t>
    </dgm:pt>
    <dgm:pt modelId="{755F9AA0-F96E-4120-9F9D-D7CCB832D351}" type="parTrans" cxnId="{16DB019E-58DE-408E-88DE-B009309D4F60}">
      <dgm:prSet/>
      <dgm:spPr/>
      <dgm:t>
        <a:bodyPr/>
        <a:lstStyle/>
        <a:p>
          <a:endParaRPr lang="en-US"/>
        </a:p>
      </dgm:t>
    </dgm:pt>
    <dgm:pt modelId="{CD995E70-C163-4DC4-B791-2F550B56B5D9}" type="sibTrans" cxnId="{16DB019E-58DE-408E-88DE-B009309D4F60}">
      <dgm:prSet/>
      <dgm:spPr/>
      <dgm:t>
        <a:bodyPr/>
        <a:lstStyle/>
        <a:p>
          <a:pPr>
            <a:lnSpc>
              <a:spcPct val="100000"/>
            </a:lnSpc>
            <a:defRPr b="1"/>
          </a:pPr>
          <a:endParaRPr lang="en-US"/>
        </a:p>
      </dgm:t>
    </dgm:pt>
    <dgm:pt modelId="{6DCE3A27-2320-42DA-8260-D6F5688E521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Covered styling techniques and platform integration to build consistent user experiences.</a:t>
          </a:r>
        </a:p>
      </dgm:t>
    </dgm:pt>
    <dgm:pt modelId="{F78F1B4C-654C-424C-BE19-F3A6ACBA0E6F}" type="parTrans" cxnId="{AF22538D-DADD-4942-9941-755FF6721C6F}">
      <dgm:prSet/>
      <dgm:spPr/>
      <dgm:t>
        <a:bodyPr/>
        <a:lstStyle/>
        <a:p>
          <a:endParaRPr lang="en-US"/>
        </a:p>
      </dgm:t>
    </dgm:pt>
    <dgm:pt modelId="{C50DE12F-8B53-4274-95A9-0393C6C3BD76}" type="sibTrans" cxnId="{AF22538D-DADD-4942-9941-755FF6721C6F}">
      <dgm:prSet/>
      <dgm:spPr/>
      <dgm:t>
        <a:bodyPr/>
        <a:lstStyle/>
        <a:p>
          <a:endParaRPr lang="en-US"/>
        </a:p>
      </dgm:t>
    </dgm:pt>
    <dgm:pt modelId="{31FD055E-3210-4C7D-A931-3C5A8097772C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Encouragement to Build</a:t>
          </a:r>
        </a:p>
      </dgm:t>
    </dgm:pt>
    <dgm:pt modelId="{EA731199-3A8E-4E3D-BC89-31215980059F}" type="parTrans" cxnId="{2FF94F35-29B8-410F-9E61-E011E49A515E}">
      <dgm:prSet/>
      <dgm:spPr/>
      <dgm:t>
        <a:bodyPr/>
        <a:lstStyle/>
        <a:p>
          <a:endParaRPr lang="en-US"/>
        </a:p>
      </dgm:t>
    </dgm:pt>
    <dgm:pt modelId="{135315AD-626F-4602-8D91-7667226547B1}" type="sibTrans" cxnId="{2FF94F35-29B8-410F-9E61-E011E49A515E}">
      <dgm:prSet/>
      <dgm:spPr/>
      <dgm:t>
        <a:bodyPr/>
        <a:lstStyle/>
        <a:p>
          <a:endParaRPr lang="en-US"/>
        </a:p>
      </dgm:t>
    </dgm:pt>
    <dgm:pt modelId="{BBEAA77A-E16D-4BE4-BBBC-46DA9D70009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Encouraged attendees to start creating their own multi-platform applications today.</a:t>
          </a:r>
        </a:p>
      </dgm:t>
    </dgm:pt>
    <dgm:pt modelId="{A33CC0F8-254B-4CB6-8F08-490DEF11B32C}" type="parTrans" cxnId="{C3E868CD-1039-4C9D-A41A-02FD126AEC3A}">
      <dgm:prSet/>
      <dgm:spPr/>
      <dgm:t>
        <a:bodyPr/>
        <a:lstStyle/>
        <a:p>
          <a:endParaRPr lang="en-US"/>
        </a:p>
      </dgm:t>
    </dgm:pt>
    <dgm:pt modelId="{57C610CD-24B6-4744-A968-F202A0F3CCD2}" type="sibTrans" cxnId="{C3E868CD-1039-4C9D-A41A-02FD126AEC3A}">
      <dgm:prSet/>
      <dgm:spPr/>
      <dgm:t>
        <a:bodyPr/>
        <a:lstStyle/>
        <a:p>
          <a:endParaRPr lang="en-US"/>
        </a:p>
      </dgm:t>
    </dgm:pt>
    <dgm:pt modelId="{3C149751-8F0B-4B97-AF1A-D71D87186A5E}" type="pres">
      <dgm:prSet presAssocID="{34B3939A-E11B-4116-976D-6866CAE0B613}" presName="Name0" presStyleCnt="0">
        <dgm:presLayoutVars>
          <dgm:dir/>
          <dgm:resizeHandles val="exact"/>
        </dgm:presLayoutVars>
      </dgm:prSet>
      <dgm:spPr/>
    </dgm:pt>
    <dgm:pt modelId="{C9B53BE3-0930-4078-8839-4F92F4331A4A}" type="pres">
      <dgm:prSet presAssocID="{8E978694-7E5B-492D-AC0E-F79CEBACB977}" presName="compNode" presStyleCnt="0"/>
      <dgm:spPr/>
    </dgm:pt>
    <dgm:pt modelId="{EAA96415-292C-485C-B6E3-36B330B51815}" type="pres">
      <dgm:prSet presAssocID="{8E978694-7E5B-492D-AC0E-F79CEBACB977}" presName="pictRect" presStyleLbl="revTx" presStyleIdx="0" presStyleCnt="8">
        <dgm:presLayoutVars>
          <dgm:chMax val="0"/>
          <dgm:bulletEnabled/>
        </dgm:presLayoutVars>
      </dgm:prSet>
      <dgm:spPr/>
    </dgm:pt>
    <dgm:pt modelId="{0F5A7248-A3A8-48C8-B2BB-89DA99EC0F2F}" type="pres">
      <dgm:prSet presAssocID="{8E978694-7E5B-492D-AC0E-F79CEBACB977}" presName="textRect" presStyleLbl="revTx" presStyleIdx="1" presStyleCnt="8">
        <dgm:presLayoutVars>
          <dgm:bulletEnabled/>
        </dgm:presLayoutVars>
      </dgm:prSet>
      <dgm:spPr/>
    </dgm:pt>
    <dgm:pt modelId="{A67532C9-9BE7-4BBA-89C6-1A6548577A40}" type="pres">
      <dgm:prSet presAssocID="{9E139AF0-0A97-49CF-AB62-69179C3A8936}" presName="sibTrans" presStyleLbl="sibTrans2D1" presStyleIdx="0" presStyleCnt="0"/>
      <dgm:spPr/>
    </dgm:pt>
    <dgm:pt modelId="{CBD7710B-2D53-4272-8E7C-B4F675DCE93F}" type="pres">
      <dgm:prSet presAssocID="{8C326EA1-A2FD-4C99-976D-F038DDB2BCE4}" presName="compNode" presStyleCnt="0"/>
      <dgm:spPr/>
    </dgm:pt>
    <dgm:pt modelId="{D6AB0A30-8AB1-42C4-B1A4-692F8A49FA06}" type="pres">
      <dgm:prSet presAssocID="{8C326EA1-A2FD-4C99-976D-F038DDB2BCE4}" presName="pictRect" presStyleLbl="revTx" presStyleIdx="2" presStyleCnt="8">
        <dgm:presLayoutVars>
          <dgm:chMax val="0"/>
          <dgm:bulletEnabled/>
        </dgm:presLayoutVars>
      </dgm:prSet>
      <dgm:spPr/>
    </dgm:pt>
    <dgm:pt modelId="{63178B4F-FE9C-448C-98C7-F871812ECB7F}" type="pres">
      <dgm:prSet presAssocID="{8C326EA1-A2FD-4C99-976D-F038DDB2BCE4}" presName="textRect" presStyleLbl="revTx" presStyleIdx="3" presStyleCnt="8">
        <dgm:presLayoutVars>
          <dgm:bulletEnabled/>
        </dgm:presLayoutVars>
      </dgm:prSet>
      <dgm:spPr/>
    </dgm:pt>
    <dgm:pt modelId="{D1EB8118-0B6F-423D-937B-FD6063B93C0F}" type="pres">
      <dgm:prSet presAssocID="{FF4C519B-9A57-48A9-B28D-0ED3A0503F8E}" presName="sibTrans" presStyleLbl="sibTrans2D1" presStyleIdx="0" presStyleCnt="0"/>
      <dgm:spPr/>
    </dgm:pt>
    <dgm:pt modelId="{A0FB6DA1-0A56-4B37-BACA-972A54019F5B}" type="pres">
      <dgm:prSet presAssocID="{A820F31E-84CE-4A56-8A26-F734365CBA6E}" presName="compNode" presStyleCnt="0"/>
      <dgm:spPr/>
    </dgm:pt>
    <dgm:pt modelId="{DDB12A2F-3667-4607-AB2D-AAE2FF2A4243}" type="pres">
      <dgm:prSet presAssocID="{A820F31E-84CE-4A56-8A26-F734365CBA6E}" presName="pictRect" presStyleLbl="revTx" presStyleIdx="4" presStyleCnt="8">
        <dgm:presLayoutVars>
          <dgm:chMax val="0"/>
          <dgm:bulletEnabled/>
        </dgm:presLayoutVars>
      </dgm:prSet>
      <dgm:spPr/>
    </dgm:pt>
    <dgm:pt modelId="{3F9BE966-D79D-4A29-88AA-66D24103DC52}" type="pres">
      <dgm:prSet presAssocID="{A820F31E-84CE-4A56-8A26-F734365CBA6E}" presName="textRect" presStyleLbl="revTx" presStyleIdx="5" presStyleCnt="8">
        <dgm:presLayoutVars>
          <dgm:bulletEnabled/>
        </dgm:presLayoutVars>
      </dgm:prSet>
      <dgm:spPr/>
    </dgm:pt>
    <dgm:pt modelId="{3A7BD35B-DBEC-4145-A5BF-A51E4B995AF3}" type="pres">
      <dgm:prSet presAssocID="{CD995E70-C163-4DC4-B791-2F550B56B5D9}" presName="sibTrans" presStyleLbl="sibTrans2D1" presStyleIdx="0" presStyleCnt="0"/>
      <dgm:spPr/>
    </dgm:pt>
    <dgm:pt modelId="{D1549AF6-9746-4123-B737-CA30126502D9}" type="pres">
      <dgm:prSet presAssocID="{31FD055E-3210-4C7D-A931-3C5A8097772C}" presName="compNode" presStyleCnt="0"/>
      <dgm:spPr/>
    </dgm:pt>
    <dgm:pt modelId="{4CB82E35-CE6F-42B5-B2EB-21A476C5F031}" type="pres">
      <dgm:prSet presAssocID="{31FD055E-3210-4C7D-A931-3C5A8097772C}" presName="pictRect" presStyleLbl="revTx" presStyleIdx="6" presStyleCnt="8">
        <dgm:presLayoutVars>
          <dgm:chMax val="0"/>
          <dgm:bulletEnabled/>
        </dgm:presLayoutVars>
      </dgm:prSet>
      <dgm:spPr/>
    </dgm:pt>
    <dgm:pt modelId="{E15548F3-58FF-4EEC-A8F0-EFEB65F6DC1C}" type="pres">
      <dgm:prSet presAssocID="{31FD055E-3210-4C7D-A931-3C5A8097772C}" presName="textRect" presStyleLbl="revTx" presStyleIdx="7" presStyleCnt="8">
        <dgm:presLayoutVars>
          <dgm:bulletEnabled/>
        </dgm:presLayoutVars>
      </dgm:prSet>
      <dgm:spPr/>
    </dgm:pt>
  </dgm:ptLst>
  <dgm:cxnLst>
    <dgm:cxn modelId="{E1CD4424-BF76-44C0-944D-38570BF55A39}" type="presOf" srcId="{9E139AF0-0A97-49CF-AB62-69179C3A8936}" destId="{A67532C9-9BE7-4BBA-89C6-1A6548577A40}" srcOrd="0" destOrd="0" presId="urn:microsoft.com/office/officeart/2024/3/layout/hArchList1"/>
    <dgm:cxn modelId="{ABAF3125-D129-4B79-A3E6-DA6449B63BE6}" srcId="{8C326EA1-A2FD-4C99-976D-F038DDB2BCE4}" destId="{AC2BCA32-A115-474D-86EB-91094DD719AD}" srcOrd="0" destOrd="0" parTransId="{F7EE8C8D-A067-4430-B118-6ED91D3E1D8C}" sibTransId="{7A741BF2-23D1-498A-BE7E-4E123BCEBBCC}"/>
    <dgm:cxn modelId="{517AC32C-2046-4E8F-8964-FBAE9FCEF7C4}" srcId="{34B3939A-E11B-4116-976D-6866CAE0B613}" destId="{8E978694-7E5B-492D-AC0E-F79CEBACB977}" srcOrd="0" destOrd="0" parTransId="{6CD14A12-6CC4-4F20-890E-6BFC2D781367}" sibTransId="{9E139AF0-0A97-49CF-AB62-69179C3A8936}"/>
    <dgm:cxn modelId="{2FF94F35-29B8-410F-9E61-E011E49A515E}" srcId="{34B3939A-E11B-4116-976D-6866CAE0B613}" destId="{31FD055E-3210-4C7D-A931-3C5A8097772C}" srcOrd="3" destOrd="0" parTransId="{EA731199-3A8E-4E3D-BC89-31215980059F}" sibTransId="{135315AD-626F-4602-8D91-7667226547B1}"/>
    <dgm:cxn modelId="{0E2BFD38-AAAD-494C-9DB7-26E3562E45DF}" type="presOf" srcId="{AC2BCA32-A115-474D-86EB-91094DD719AD}" destId="{63178B4F-FE9C-448C-98C7-F871812ECB7F}" srcOrd="0" destOrd="0" presId="urn:microsoft.com/office/officeart/2024/3/layout/hArchList1"/>
    <dgm:cxn modelId="{EC98ED62-0F79-45DB-9D12-4CAC269FEA9E}" type="presOf" srcId="{8E978694-7E5B-492D-AC0E-F79CEBACB977}" destId="{EAA96415-292C-485C-B6E3-36B330B51815}" srcOrd="0" destOrd="0" presId="urn:microsoft.com/office/officeart/2024/3/layout/hArchList1"/>
    <dgm:cxn modelId="{315BC663-1828-4CE5-88ED-6EFA35185ECC}" type="presOf" srcId="{CD995E70-C163-4DC4-B791-2F550B56B5D9}" destId="{3A7BD35B-DBEC-4145-A5BF-A51E4B995AF3}" srcOrd="0" destOrd="0" presId="urn:microsoft.com/office/officeart/2024/3/layout/hArchList1"/>
    <dgm:cxn modelId="{AE054469-E8B8-48F3-B2BE-F35820E384E5}" type="presOf" srcId="{5D9402D1-9B8B-4784-AA92-44002E548ECD}" destId="{0F5A7248-A3A8-48C8-B2BB-89DA99EC0F2F}" srcOrd="0" destOrd="0" presId="urn:microsoft.com/office/officeart/2024/3/layout/hArchList1"/>
    <dgm:cxn modelId="{3429E559-15BF-4BA1-AF02-276776226A25}" type="presOf" srcId="{31FD055E-3210-4C7D-A931-3C5A8097772C}" destId="{4CB82E35-CE6F-42B5-B2EB-21A476C5F031}" srcOrd="0" destOrd="0" presId="urn:microsoft.com/office/officeart/2024/3/layout/hArchList1"/>
    <dgm:cxn modelId="{6A10E284-9637-426E-9BFE-E424BAEC99FD}" type="presOf" srcId="{34B3939A-E11B-4116-976D-6866CAE0B613}" destId="{3C149751-8F0B-4B97-AF1A-D71D87186A5E}" srcOrd="0" destOrd="0" presId="urn:microsoft.com/office/officeart/2024/3/layout/hArchList1"/>
    <dgm:cxn modelId="{A0D40587-920A-405F-A3E6-B26CADAF4DD1}" type="presOf" srcId="{8C326EA1-A2FD-4C99-976D-F038DDB2BCE4}" destId="{D6AB0A30-8AB1-42C4-B1A4-692F8A49FA06}" srcOrd="0" destOrd="0" presId="urn:microsoft.com/office/officeart/2024/3/layout/hArchList1"/>
    <dgm:cxn modelId="{AF22538D-DADD-4942-9941-755FF6721C6F}" srcId="{A820F31E-84CE-4A56-8A26-F734365CBA6E}" destId="{6DCE3A27-2320-42DA-8260-D6F5688E5216}" srcOrd="0" destOrd="0" parTransId="{F78F1B4C-654C-424C-BE19-F3A6ACBA0E6F}" sibTransId="{C50DE12F-8B53-4274-95A9-0393C6C3BD76}"/>
    <dgm:cxn modelId="{16DB019E-58DE-408E-88DE-B009309D4F60}" srcId="{34B3939A-E11B-4116-976D-6866CAE0B613}" destId="{A820F31E-84CE-4A56-8A26-F734365CBA6E}" srcOrd="2" destOrd="0" parTransId="{755F9AA0-F96E-4120-9F9D-D7CCB832D351}" sibTransId="{CD995E70-C163-4DC4-B791-2F550B56B5D9}"/>
    <dgm:cxn modelId="{7D8182A1-CE6B-4F9E-9EA9-D656208ED0AF}" type="presOf" srcId="{6DCE3A27-2320-42DA-8260-D6F5688E5216}" destId="{3F9BE966-D79D-4A29-88AA-66D24103DC52}" srcOrd="0" destOrd="0" presId="urn:microsoft.com/office/officeart/2024/3/layout/hArchList1"/>
    <dgm:cxn modelId="{D17BFEA7-A691-4191-8CFA-6E10DD2F90CE}" srcId="{8E978694-7E5B-492D-AC0E-F79CEBACB977}" destId="{5D9402D1-9B8B-4784-AA92-44002E548ECD}" srcOrd="0" destOrd="0" parTransId="{20C3368F-93E4-4C87-BAA7-EE815308DBE6}" sibTransId="{50A0F907-49CF-486B-ACAC-DF9B8030D5DA}"/>
    <dgm:cxn modelId="{40689EAA-FD83-406C-9AEB-54F3F56503B6}" type="presOf" srcId="{A820F31E-84CE-4A56-8A26-F734365CBA6E}" destId="{DDB12A2F-3667-4607-AB2D-AAE2FF2A4243}" srcOrd="0" destOrd="0" presId="urn:microsoft.com/office/officeart/2024/3/layout/hArchList1"/>
    <dgm:cxn modelId="{4A5E3FB9-C0DB-4333-B0B9-B2A5F4C8A76E}" srcId="{34B3939A-E11B-4116-976D-6866CAE0B613}" destId="{8C326EA1-A2FD-4C99-976D-F038DDB2BCE4}" srcOrd="1" destOrd="0" parTransId="{CB5731FB-C745-43CF-93E3-024511108229}" sibTransId="{FF4C519B-9A57-48A9-B28D-0ED3A0503F8E}"/>
    <dgm:cxn modelId="{3290C6C1-FB4E-466E-A614-390C69652F54}" type="presOf" srcId="{FF4C519B-9A57-48A9-B28D-0ED3A0503F8E}" destId="{D1EB8118-0B6F-423D-937B-FD6063B93C0F}" srcOrd="0" destOrd="0" presId="urn:microsoft.com/office/officeart/2024/3/layout/hArchList1"/>
    <dgm:cxn modelId="{C3E868CD-1039-4C9D-A41A-02FD126AEC3A}" srcId="{31FD055E-3210-4C7D-A931-3C5A8097772C}" destId="{BBEAA77A-E16D-4BE4-BBBC-46DA9D700099}" srcOrd="0" destOrd="0" parTransId="{A33CC0F8-254B-4CB6-8F08-490DEF11B32C}" sibTransId="{57C610CD-24B6-4744-A968-F202A0F3CCD2}"/>
    <dgm:cxn modelId="{8C3041D3-0354-40BD-B839-49DAE726CBAC}" type="presOf" srcId="{BBEAA77A-E16D-4BE4-BBBC-46DA9D700099}" destId="{E15548F3-58FF-4EEC-A8F0-EFEB65F6DC1C}" srcOrd="0" destOrd="0" presId="urn:microsoft.com/office/officeart/2024/3/layout/hArchList1"/>
    <dgm:cxn modelId="{2E918507-AE04-409D-9571-D4FBAA1B7F14}" type="presParOf" srcId="{3C149751-8F0B-4B97-AF1A-D71D87186A5E}" destId="{C9B53BE3-0930-4078-8839-4F92F4331A4A}" srcOrd="0" destOrd="0" presId="urn:microsoft.com/office/officeart/2024/3/layout/hArchList1"/>
    <dgm:cxn modelId="{784F746A-6696-4158-A9AF-6702930F85E8}" type="presParOf" srcId="{C9B53BE3-0930-4078-8839-4F92F4331A4A}" destId="{EAA96415-292C-485C-B6E3-36B330B51815}" srcOrd="0" destOrd="0" presId="urn:microsoft.com/office/officeart/2024/3/layout/hArchList1"/>
    <dgm:cxn modelId="{D121D8AD-78B8-4141-9F21-D5154B83BAE1}" type="presParOf" srcId="{C9B53BE3-0930-4078-8839-4F92F4331A4A}" destId="{0F5A7248-A3A8-48C8-B2BB-89DA99EC0F2F}" srcOrd="1" destOrd="0" presId="urn:microsoft.com/office/officeart/2024/3/layout/hArchList1"/>
    <dgm:cxn modelId="{65F87F71-50E8-48A7-A76D-4AD477B7E61E}" type="presParOf" srcId="{3C149751-8F0B-4B97-AF1A-D71D87186A5E}" destId="{A67532C9-9BE7-4BBA-89C6-1A6548577A40}" srcOrd="1" destOrd="0" presId="urn:microsoft.com/office/officeart/2024/3/layout/hArchList1"/>
    <dgm:cxn modelId="{E7B0005B-6E62-4BF0-BFAA-B3901F9D0DF7}" type="presParOf" srcId="{3C149751-8F0B-4B97-AF1A-D71D87186A5E}" destId="{CBD7710B-2D53-4272-8E7C-B4F675DCE93F}" srcOrd="2" destOrd="0" presId="urn:microsoft.com/office/officeart/2024/3/layout/hArchList1"/>
    <dgm:cxn modelId="{8A8A6599-1702-417F-8787-35B2D76F9D41}" type="presParOf" srcId="{CBD7710B-2D53-4272-8E7C-B4F675DCE93F}" destId="{D6AB0A30-8AB1-42C4-B1A4-692F8A49FA06}" srcOrd="0" destOrd="0" presId="urn:microsoft.com/office/officeart/2024/3/layout/hArchList1"/>
    <dgm:cxn modelId="{46A50B31-4983-4FC2-9552-A1A153267EA5}" type="presParOf" srcId="{CBD7710B-2D53-4272-8E7C-B4F675DCE93F}" destId="{63178B4F-FE9C-448C-98C7-F871812ECB7F}" srcOrd="1" destOrd="0" presId="urn:microsoft.com/office/officeart/2024/3/layout/hArchList1"/>
    <dgm:cxn modelId="{DD06908C-936A-4B53-817A-D20E799EA6EB}" type="presParOf" srcId="{3C149751-8F0B-4B97-AF1A-D71D87186A5E}" destId="{D1EB8118-0B6F-423D-937B-FD6063B93C0F}" srcOrd="3" destOrd="0" presId="urn:microsoft.com/office/officeart/2024/3/layout/hArchList1"/>
    <dgm:cxn modelId="{494CDE2B-AF21-4D75-A746-CBBA18A84031}" type="presParOf" srcId="{3C149751-8F0B-4B97-AF1A-D71D87186A5E}" destId="{A0FB6DA1-0A56-4B37-BACA-972A54019F5B}" srcOrd="4" destOrd="0" presId="urn:microsoft.com/office/officeart/2024/3/layout/hArchList1"/>
    <dgm:cxn modelId="{7FD20B78-76B2-4BE9-BED3-03DAD314FFE6}" type="presParOf" srcId="{A0FB6DA1-0A56-4B37-BACA-972A54019F5B}" destId="{DDB12A2F-3667-4607-AB2D-AAE2FF2A4243}" srcOrd="0" destOrd="0" presId="urn:microsoft.com/office/officeart/2024/3/layout/hArchList1"/>
    <dgm:cxn modelId="{F6DE32E8-83B1-43BB-81C0-BBDEBADAD13B}" type="presParOf" srcId="{A0FB6DA1-0A56-4B37-BACA-972A54019F5B}" destId="{3F9BE966-D79D-4A29-88AA-66D24103DC52}" srcOrd="1" destOrd="0" presId="urn:microsoft.com/office/officeart/2024/3/layout/hArchList1"/>
    <dgm:cxn modelId="{D8903C17-8B79-40C8-B021-1BC3D4C61BF0}" type="presParOf" srcId="{3C149751-8F0B-4B97-AF1A-D71D87186A5E}" destId="{3A7BD35B-DBEC-4145-A5BF-A51E4B995AF3}" srcOrd="5" destOrd="0" presId="urn:microsoft.com/office/officeart/2024/3/layout/hArchList1"/>
    <dgm:cxn modelId="{E6D6BF07-A344-47C2-8F1A-3E212E6FDA97}" type="presParOf" srcId="{3C149751-8F0B-4B97-AF1A-D71D87186A5E}" destId="{D1549AF6-9746-4123-B737-CA30126502D9}" srcOrd="6" destOrd="0" presId="urn:microsoft.com/office/officeart/2024/3/layout/hArchList1"/>
    <dgm:cxn modelId="{5C9B523F-B243-420D-AD41-8175B29228E6}" type="presParOf" srcId="{D1549AF6-9746-4123-B737-CA30126502D9}" destId="{4CB82E35-CE6F-42B5-B2EB-21A476C5F031}" srcOrd="0" destOrd="0" presId="urn:microsoft.com/office/officeart/2024/3/layout/hArchList1"/>
    <dgm:cxn modelId="{2DF8467E-5E5F-460F-922A-8D33F023046F}" type="presParOf" srcId="{D1549AF6-9746-4123-B737-CA30126502D9}" destId="{E15548F3-58FF-4EEC-A8F0-EFEB65F6DC1C}" srcOrd="1" destOrd="0" presId="urn:microsoft.com/office/officeart/2024/3/layout/hArc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CFF102-921C-46F7-BAC5-21F813F0E588}">
      <dsp:nvSpPr>
        <dsp:cNvPr id="0" name=""/>
        <dsp:cNvSpPr/>
      </dsp:nvSpPr>
      <dsp:spPr>
        <a:xfrm>
          <a:off x="0" y="0"/>
          <a:ext cx="1680960" cy="168096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6" r="25667" b="4"/>
          <a:stretch/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18394B7-EF54-4D35-B371-04C75E9648F9}">
      <dsp:nvSpPr>
        <dsp:cNvPr id="0" name=""/>
        <dsp:cNvSpPr/>
      </dsp:nvSpPr>
      <dsp:spPr>
        <a:xfrm>
          <a:off x="1860960" y="0"/>
          <a:ext cx="5170775" cy="3462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2860" rIns="22860" bIns="22860" numCol="1" spcCol="1270" anchor="t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800" kern="1200"/>
            <a:t>Reduced Maintenance Effort</a:t>
          </a:r>
        </a:p>
      </dsp:txBody>
      <dsp:txXfrm>
        <a:off x="1860960" y="0"/>
        <a:ext cx="5170775" cy="346241"/>
      </dsp:txXfrm>
    </dsp:sp>
    <dsp:sp modelId="{0F41315E-AD7A-4C99-99EF-C668937EB983}">
      <dsp:nvSpPr>
        <dsp:cNvPr id="0" name=""/>
        <dsp:cNvSpPr/>
      </dsp:nvSpPr>
      <dsp:spPr>
        <a:xfrm>
          <a:off x="1860960" y="346241"/>
          <a:ext cx="5170775" cy="13347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7780" rIns="17780" bIns="1778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A single codebase simplifies updates and bug fixes, lowering the time and resources needed for maintenance.</a:t>
          </a:r>
        </a:p>
      </dsp:txBody>
      <dsp:txXfrm>
        <a:off x="1860960" y="346241"/>
        <a:ext cx="5170775" cy="1334718"/>
      </dsp:txXfrm>
    </dsp:sp>
    <dsp:sp modelId="{A4A6D7D1-E439-44DE-A1AE-3BFB29288062}">
      <dsp:nvSpPr>
        <dsp:cNvPr id="0" name=""/>
        <dsp:cNvSpPr/>
      </dsp:nvSpPr>
      <dsp:spPr>
        <a:xfrm>
          <a:off x="0" y="1815436"/>
          <a:ext cx="1680960" cy="1680960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23" r="12630" b="4"/>
          <a:stretch/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2990F42-55E0-4C32-8FD1-A6E2EDE96A68}">
      <dsp:nvSpPr>
        <dsp:cNvPr id="0" name=""/>
        <dsp:cNvSpPr/>
      </dsp:nvSpPr>
      <dsp:spPr>
        <a:xfrm>
          <a:off x="1860960" y="1815436"/>
          <a:ext cx="5170775" cy="3462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2860" rIns="22860" bIns="22860" numCol="1" spcCol="1270" anchor="t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800" kern="1200"/>
            <a:t>Faster Development</a:t>
          </a:r>
        </a:p>
      </dsp:txBody>
      <dsp:txXfrm>
        <a:off x="1860960" y="1815436"/>
        <a:ext cx="5170775" cy="346241"/>
      </dsp:txXfrm>
    </dsp:sp>
    <dsp:sp modelId="{5CEF150B-8A54-46E7-8B03-5C0360449A04}">
      <dsp:nvSpPr>
        <dsp:cNvPr id="0" name=""/>
        <dsp:cNvSpPr/>
      </dsp:nvSpPr>
      <dsp:spPr>
        <a:xfrm>
          <a:off x="1860960" y="2161678"/>
          <a:ext cx="5170775" cy="13347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7780" rIns="17780" bIns="1778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Developers can build and deploy features faster by writing code once for all platforms.</a:t>
          </a:r>
        </a:p>
      </dsp:txBody>
      <dsp:txXfrm>
        <a:off x="1860960" y="2161678"/>
        <a:ext cx="5170775" cy="1334718"/>
      </dsp:txXfrm>
    </dsp:sp>
    <dsp:sp modelId="{6602D02B-C97A-4755-8CF9-78F451091DAB}">
      <dsp:nvSpPr>
        <dsp:cNvPr id="0" name=""/>
        <dsp:cNvSpPr/>
      </dsp:nvSpPr>
      <dsp:spPr>
        <a:xfrm>
          <a:off x="0" y="3630873"/>
          <a:ext cx="1680960" cy="168096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40" r="5812" b="4"/>
          <a:stretch/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CF30E6A-7064-4904-8027-DDD49E0CC247}">
      <dsp:nvSpPr>
        <dsp:cNvPr id="0" name=""/>
        <dsp:cNvSpPr/>
      </dsp:nvSpPr>
      <dsp:spPr>
        <a:xfrm>
          <a:off x="1860960" y="3630873"/>
          <a:ext cx="5170775" cy="3462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2860" rIns="22860" bIns="22860" numCol="1" spcCol="1270" anchor="t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800" kern="1200"/>
            <a:t>Consistent User Experience</a:t>
          </a:r>
        </a:p>
      </dsp:txBody>
      <dsp:txXfrm>
        <a:off x="1860960" y="3630873"/>
        <a:ext cx="5170775" cy="346241"/>
      </dsp:txXfrm>
    </dsp:sp>
    <dsp:sp modelId="{3CDEDE18-3B29-45AD-B93B-EC156DFD5A68}">
      <dsp:nvSpPr>
        <dsp:cNvPr id="0" name=""/>
        <dsp:cNvSpPr/>
      </dsp:nvSpPr>
      <dsp:spPr>
        <a:xfrm>
          <a:off x="1860960" y="3977114"/>
          <a:ext cx="5170775" cy="13347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7780" rIns="17780" bIns="1778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Using a unified codebase ensures users enjoy the same experience across devices and operating systems while still providing native performance and look &amp; feel.</a:t>
          </a:r>
        </a:p>
      </dsp:txBody>
      <dsp:txXfrm>
        <a:off x="1860960" y="3977114"/>
        <a:ext cx="5170775" cy="133471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A96415-292C-485C-B6E3-36B330B51815}">
      <dsp:nvSpPr>
        <dsp:cNvPr id="0" name=""/>
        <dsp:cNvSpPr/>
      </dsp:nvSpPr>
      <dsp:spPr>
        <a:xfrm>
          <a:off x="0" y="0"/>
          <a:ext cx="2592824" cy="6049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22860" rIns="22860" bIns="22860" numCol="1" spcCol="1270" anchor="t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800" kern="1200"/>
            <a:t>Comprehensive Overview</a:t>
          </a:r>
        </a:p>
      </dsp:txBody>
      <dsp:txXfrm>
        <a:off x="0" y="0"/>
        <a:ext cx="2592824" cy="604981"/>
      </dsp:txXfrm>
    </dsp:sp>
    <dsp:sp modelId="{0F5A7248-A3A8-48C8-B2BB-89DA99EC0F2F}">
      <dsp:nvSpPr>
        <dsp:cNvPr id="0" name=""/>
        <dsp:cNvSpPr/>
      </dsp:nvSpPr>
      <dsp:spPr>
        <a:xfrm>
          <a:off x="0" y="604981"/>
          <a:ext cx="2592824" cy="18638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7780" rIns="17780" bIns="1778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Reviewed essential elements of building cross-platform apps with .NET MAUI and the Community Toolkit.</a:t>
          </a:r>
        </a:p>
      </dsp:txBody>
      <dsp:txXfrm>
        <a:off x="0" y="604981"/>
        <a:ext cx="2592824" cy="1863898"/>
      </dsp:txXfrm>
    </dsp:sp>
    <dsp:sp modelId="{D6AB0A30-8AB1-42C4-B1A4-692F8A49FA06}">
      <dsp:nvSpPr>
        <dsp:cNvPr id="0" name=""/>
        <dsp:cNvSpPr/>
      </dsp:nvSpPr>
      <dsp:spPr>
        <a:xfrm>
          <a:off x="2852106" y="0"/>
          <a:ext cx="2592824" cy="6049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22860" rIns="22860" bIns="22860" numCol="1" spcCol="1270" anchor="t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800" kern="1200"/>
            <a:t>Setup and Architecture</a:t>
          </a:r>
        </a:p>
      </dsp:txBody>
      <dsp:txXfrm>
        <a:off x="2852106" y="0"/>
        <a:ext cx="2592824" cy="604981"/>
      </dsp:txXfrm>
    </dsp:sp>
    <dsp:sp modelId="{63178B4F-FE9C-448C-98C7-F871812ECB7F}">
      <dsp:nvSpPr>
        <dsp:cNvPr id="0" name=""/>
        <dsp:cNvSpPr/>
      </dsp:nvSpPr>
      <dsp:spPr>
        <a:xfrm>
          <a:off x="2852106" y="604981"/>
          <a:ext cx="2592824" cy="18638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7780" rIns="17780" bIns="1778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Discussed the setup process and architecture design for effective multi-platform app development.</a:t>
          </a:r>
        </a:p>
      </dsp:txBody>
      <dsp:txXfrm>
        <a:off x="2852106" y="604981"/>
        <a:ext cx="2592824" cy="1863898"/>
      </dsp:txXfrm>
    </dsp:sp>
    <dsp:sp modelId="{DDB12A2F-3667-4607-AB2D-AAE2FF2A4243}">
      <dsp:nvSpPr>
        <dsp:cNvPr id="0" name=""/>
        <dsp:cNvSpPr/>
      </dsp:nvSpPr>
      <dsp:spPr>
        <a:xfrm>
          <a:off x="5704212" y="0"/>
          <a:ext cx="2592824" cy="6049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22860" rIns="22860" bIns="22860" numCol="1" spcCol="1270" anchor="t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800" kern="1200"/>
            <a:t>Styling and Integration</a:t>
          </a:r>
        </a:p>
      </dsp:txBody>
      <dsp:txXfrm>
        <a:off x="5704212" y="0"/>
        <a:ext cx="2592824" cy="604981"/>
      </dsp:txXfrm>
    </dsp:sp>
    <dsp:sp modelId="{3F9BE966-D79D-4A29-88AA-66D24103DC52}">
      <dsp:nvSpPr>
        <dsp:cNvPr id="0" name=""/>
        <dsp:cNvSpPr/>
      </dsp:nvSpPr>
      <dsp:spPr>
        <a:xfrm>
          <a:off x="5704212" y="604981"/>
          <a:ext cx="2592824" cy="18638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7780" rIns="17780" bIns="1778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Covered styling techniques and platform integration to build consistent user experiences.</a:t>
          </a:r>
        </a:p>
      </dsp:txBody>
      <dsp:txXfrm>
        <a:off x="5704212" y="604981"/>
        <a:ext cx="2592824" cy="1863898"/>
      </dsp:txXfrm>
    </dsp:sp>
    <dsp:sp modelId="{4CB82E35-CE6F-42B5-B2EB-21A476C5F031}">
      <dsp:nvSpPr>
        <dsp:cNvPr id="0" name=""/>
        <dsp:cNvSpPr/>
      </dsp:nvSpPr>
      <dsp:spPr>
        <a:xfrm>
          <a:off x="8556319" y="0"/>
          <a:ext cx="2592824" cy="6049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22860" rIns="22860" bIns="22860" numCol="1" spcCol="1270" anchor="t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800" kern="1200"/>
            <a:t>Encouragement to Build</a:t>
          </a:r>
        </a:p>
      </dsp:txBody>
      <dsp:txXfrm>
        <a:off x="8556319" y="0"/>
        <a:ext cx="2592824" cy="604981"/>
      </dsp:txXfrm>
    </dsp:sp>
    <dsp:sp modelId="{E15548F3-58FF-4EEC-A8F0-EFEB65F6DC1C}">
      <dsp:nvSpPr>
        <dsp:cNvPr id="0" name=""/>
        <dsp:cNvSpPr/>
      </dsp:nvSpPr>
      <dsp:spPr>
        <a:xfrm>
          <a:off x="8556319" y="604981"/>
          <a:ext cx="2592824" cy="18638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7780" rIns="17780" bIns="1778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Encouraged attendees to start creating their own multi-platform applications today.</a:t>
          </a:r>
        </a:p>
      </dsp:txBody>
      <dsp:txXfrm>
        <a:off x="8556319" y="604981"/>
        <a:ext cx="2592824" cy="186389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24/3/layout/verticalVisualTextBlock1">
  <dgm:title val="Vertical Visual Text Blocks"/>
  <dgm:desc val="Pictures with short bits of text with formatted headers. Use as an easier-to-read alternative to a bulleted list."/>
  <dgm:catLst>
    <dgm:cat type="picture" pri="1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Root">
    <dgm:varLst>
      <dgm:dir/>
      <dgm:resizeHandles val="exact"/>
    </dgm:varLst>
    <dgm:choose name="BasedOnLanguageDirection">
      <dgm:if name="LeftToRight" func="var" arg="dir" op="equ" val="norm">
        <dgm:alg type="lin">
          <dgm:param type="linDir" val="fromT"/>
          <dgm:param type="vertAlign" val="t"/>
          <dgm:param type="horzAlign" val="l"/>
        </dgm:alg>
      </dgm:if>
      <dgm:else name="RightToLeft">
        <dgm:alg type="lin">
          <dgm:param type="linDir" val="fromT"/>
          <dgm:param type="vertAlign" val="t"/>
          <dgm:param type="horzAlign" val="r"/>
        </dgm:alg>
      </dgm:else>
    </dgm:choose>
    <dgm:presOf/>
    <dgm:constrLst>
      <dgm:constr type="primFontSz" for="des" forName="Subtitle" op="equ" val="18"/>
      <dgm:constr type="primFontSz" for="des" forName="Description" refType="primFontSz" refFor="des" refForName="Subtitle" op="equ" fact="0.77"/>
      <dgm:constr type="w" for="ch" forName="Composite" refType="w"/>
      <dgm:constr type="h" for="ch" forName="Composite" refType="h"/>
      <dgm:constr type="h" for="ch" forName="sibTrans" refType="h" refFor="ch" refForName="Composite" fact="0.08"/>
      <dgm:constr type="sp" refType="w" refFor="ch" refForName="Composite" op="equ" fact="0.1"/>
    </dgm:constrLst>
    <dgm:ruleLst/>
    <dgm:forEach name="DirectChildrenOfRoot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Picture" refType="w" fact="0.335"/>
          <dgm:constr type="h" for="ch" forName="Picture" refType="w" refFor="ch" refForName="Picture" op="equ"/>
          <dgm:constr type="h" for="ch" forName="Picture" refType="h" op="lte"/>
          <dgm:constr type="l" for="ch" forName="Subtitle" refType="r" refFor="ch" refForName="Picture"/>
          <dgm:constr type="lOff" for="ch" forName="Subtitle" val="5"/>
          <dgm:constr type="h" for="ch" forName="Subtitle" refType="h" fact="0.1"/>
          <dgm:constr type="t" for="ch" forName="Description" refType="b" refFor="ch" refForName="Subtitle"/>
          <dgm:constr type="l" for="ch" forName="Description" refType="r" refFor="ch" refForName="Picture"/>
          <dgm:constr type="lOff" for="ch" forName="Description" val="5"/>
        </dgm:constrLst>
        <dgm:ruleLst/>
        <dgm:layoutNode name="Picture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ubtitle" styleLbl="revTx">
          <dgm:varLst>
            <dgm:chMax val="0"/>
            <dgm:bulletEnabled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hoose name="SubtitleConstraintsBasedOnLanguageDirection">
            <dgm:if name="SubtitleIsLeftToRight" func="var" arg="dir" op="equ" val="norm">
              <dgm:constrLst>
                <dgm:constr type="h" refType="w" op="lte" fact="0.4"/>
                <dgm:constr type="lMarg"/>
                <dgm:constr type="rMarg" refType="primFontSz" fact="0.1"/>
                <dgm:constr type="tMarg" refType="primFontSz" fact="0.1"/>
                <dgm:constr type="bMarg" refType="primFontSz" fact="0.1"/>
              </dgm:constrLst>
            </dgm:if>
            <dgm:else name="SubtitleIsRightToLeft">
              <dgm:constrLst>
                <dgm:constr type="h" refType="w" op="lte" fact="0.4"/>
                <dgm:constr type="rMarg"/>
                <dgm:constr type="lMarg" refType="primFontSz" fact="0.1"/>
                <dgm:constr type="tMarg" refType="primFontSz" fact="0.1"/>
                <dgm:constr type="bMarg" refType="primFontSz" fact="0.1"/>
              </dgm:constrLst>
            </dgm:else>
          </dgm:choose>
          <dgm:ruleLst>
            <dgm:rule type="h" val="INF" fact="NaN" max="NaN"/>
            <dgm:rule type="primFontSz" val="5" fact="NaN" max="NaN"/>
          </dgm:ruleLst>
        </dgm:layoutNode>
        <dgm:layoutNode name="Description" styleLbl="revTx">
          <dgm:varLst>
            <dgm:bulletEnabled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hoose name="DescriptionConstraintsBasedOnLanguageDirection">
            <dgm:if name="DescriptionIsLeftToRight" func="var" arg="dir" op="equ" val="norm">
              <dgm:constrLst>
                <dgm:constr type="lMarg"/>
                <dgm:constr type="rMarg" refType="primFontSz" fact="0.1"/>
                <dgm:constr type="tMarg" refType="primFontSz" fact="0.1"/>
                <dgm:constr type="bMarg" refType="primFontSz" fact="0.1"/>
              </dgm:constrLst>
            </dgm:if>
            <dgm:else name="DescriptionIsRightToLeft">
              <dgm:constrLst>
                <dgm:constr type="lMarg" refType="primFontSz" fact="0.1"/>
                <dgm:constr type="rMarg"/>
                <dgm:constr type="tMarg" refType="primFontSz" fact="0.1"/>
                <dgm:constr type="bMarg" refType="primFontSz" fact="0.1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24/3/layout/hArchList1">
  <dgm:title val="Horizontal Text Blocks"/>
  <dgm:desc val="Short bits of text with formatted headers. Use as an easier-to-read alternative to a bulleted list."/>
  <dgm:catLst>
    <dgm:cat type="list" pri="100"/>
    <dgm:cat type="timeline" pri="500"/>
    <dgm:cat type="process" pri="6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vertAlign" val="t"/>
          <dgm:param type="horzAlign" val="l"/>
        </dgm:alg>
      </dgm:if>
      <dgm:else name="Name3">
        <dgm:alg type="lin">
          <dgm:param type="vertAlign" val="t"/>
          <dgm:param type="horzAlign" val="r"/>
        </dgm:alg>
      </dgm:else>
    </dgm:choose>
    <dgm:presOf/>
    <dgm:constrLst>
      <dgm:constr type="primFontSz" for="des" forName="pictRect" op="equ" val="18"/>
      <dgm:constr type="primFontSz" for="des" forName="textRect" refType="primFontSz" refFor="des" refForName="pictRect" op="equ" fact="0.77"/>
      <dgm:constr type="w" for="ch" forName="compNode" refType="w"/>
      <dgm:constr type="h" for="ch" forName="compNode" refType="h"/>
      <dgm:constr type="h" for="des" forName="pictRect" op="equ"/>
      <dgm:constr type="h" for="des" forName="pictRect" refType="primFontSz" refFor="des" refForName="pictRect" fact="3"/>
      <dgm:constr type="w" for="ch" ptType="sibTrans" refType="w" refFor="ch" refForName="compNode" op="equ" fact="0.1"/>
      <dgm:constr type="sp" refType="w" refFor="ch" refForName="compNode" op="equ" fact="0.1"/>
    </dgm:constrLst>
    <dgm:ruleLst/>
    <dgm:forEach name="Name4" axis="ch" ptType="node" cnt="20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h" for="ch" forName="pictRect" refType="h" fact="0.1"/>
          <dgm:constr type="l" for="ch" forName="pictRect"/>
          <dgm:constr type="t" for="ch" forName="pictRect"/>
          <dgm:constr type="l" for="ch" forName="textRect"/>
          <dgm:constr type="t" for="ch" forName="textRect" refType="b" refFor="ch" refForName="pictRect"/>
        </dgm:constrLst>
        <dgm:ruleLst/>
        <dgm:layoutNode name="pictRect" styleLbl="revTx">
          <dgm:varLst>
            <dgm:chMax val="0"/>
            <dgm:bulletEnabled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hoose name="choosePictRectConstraints">
            <dgm:if name="ifPictRectConstraints" func="var" arg="dir" op="equ" val="norm">
              <dgm:constrLst>
                <dgm:constr type="h" refType="w" op="lte" fact="0.4"/>
                <dgm:constr type="lMarg" val="10.8"/>
                <dgm:constr type="rMarg" refType="primFontSz" fact="0.1"/>
                <dgm:constr type="tMarg" refType="primFontSz" fact="0.1"/>
                <dgm:constr type="bMarg" refType="primFontSz" fact="0.1"/>
              </dgm:constrLst>
            </dgm:if>
            <dgm:else name="elsePictRectConstraints">
              <dgm:constrLst>
                <dgm:constr type="lMarg" refType="primFontSz" fact="0.1"/>
                <dgm:constr type="rMarg" val="10.8"/>
                <dgm:constr type="tMarg" refType="primFontSz" fact="0.1"/>
                <dgm:constr type="bMarg" refType="primFontSz" fact="0.1"/>
              </dgm:constrLst>
            </dgm:else>
          </dgm:choose>
          <dgm:ruleLst>
            <dgm:rule type="h" val="INF" fact="NaN" max="NaN"/>
            <dgm:rule type="primFontSz" val="5" fact="NaN" max="NaN"/>
          </dgm:ruleLst>
        </dgm:layoutNode>
        <dgm:layoutNode name="textRect" styleLbl="revTx">
          <dgm:varLst>
            <dgm:bulletEnabled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hoose name="chooseTextRectConstraints">
            <dgm:if name="ifTextRectConstraints" func="var" arg="dir" op="equ" val="norm">
              <dgm:constrLst>
                <dgm:constr type="lMarg" val="10.8"/>
                <dgm:constr type="rMarg" refType="primFontSz" fact="0.1"/>
                <dgm:constr type="tMarg" refType="primFontSz" fact="0.1"/>
                <dgm:constr type="bMarg" refType="primFontSz" fact="0.1"/>
              </dgm:constrLst>
            </dgm:if>
            <dgm:else name="elseTextRectConstraints">
              <dgm:constrLst>
                <dgm:constr type="lMarg" refType="primFontSz" fact="0.1"/>
                <dgm:constr type="rMarg" val="10.8"/>
                <dgm:constr type="tMarg" refType="primFontSz" fact="0.1"/>
                <dgm:constr type="bMarg" refType="primFontSz" fact="0.1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3B3677-EE8F-4CE3-98CF-8289480EBEB1}" type="datetimeFigureOut">
              <a:rPr lang="en-US" smtClean="0"/>
              <a:t>8/10/2025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D1D2C6-9D1B-48FF-9963-6BB1F8F4AA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2563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50A16D-DB66-44AC-8987-869EB6EA08E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4620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Explore the integrated development environments and tools available on Windows and macOS to build, debug, and deploy .NET MAUI applications efficiently.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50A16D-DB66-44AC-8987-869EB6EA08E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6218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---
Visual Studio on Windows and macOS are primary IDEs, complemented by VS Code and command-line tools that support .NET MAUI development workflows.
Image source: Microsoft 365 content library
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50A16D-DB66-44AC-8987-869EB6EA08E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8363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
---
Learn how to leverage debugging tools, simulators, and emulators to test applications on different platforms directly from your development environment.
Image source: Microsoft 365 content library
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50A16D-DB66-44AC-8987-869EB6EA08E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6268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---
Utilize features like hot reload, templates, and extensions to speed up development and maintain high code quality across platforms.
Image source: Microsoft 365 content library
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50A16D-DB66-44AC-8987-869EB6EA08E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203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section covers setting up your environment and creating user interfaces using XAML and C# to build apps rapidly, even when using Visual Studio.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50A16D-DB66-44AC-8987-869EB6EA08E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752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---
Configure your machine with necessary SDKs, IDEs, and tools to start building .NET MAUI apps, including installation of Visual Studio or VS Code extensions.
Image source: Microsoft 365 content library
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50A16D-DB66-44AC-8987-869EB6EA08E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4914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---
Understand how to design responsive and maintainable UIs using XAML markup and C# code-behind for flexibility and control.
Image source: Microsoft 365 content library
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50A16D-DB66-44AC-8987-869EB6EA08E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4356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---
Discover best practices for leveraging VS Code features like IntelliSense, debugging, and extensions to streamline your development process.
Image source: Microsoft 365 content library
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50A16D-DB66-44AC-8987-869EB6EA08E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6345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Explore the powerful controls, extensions, and behaviors provided by the Community Toolkit to accelerate development and enhance app capabilities.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50A16D-DB66-44AC-8987-869EB6EA08E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9416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---
The toolkit offers reusable components that simplify UI development, add new functionality, and improve app responsiveness.
Image source: Microsoft 365 content library
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50A16D-DB66-44AC-8987-869EB6EA08E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7401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---
We will cover an introduction to .NET MAUI, development tools, rapid app building techniques, enhancing apps with the MAUI Community Toolkit, architectural patterns like MVVM, styling options, platform-specific features, and conclude with a Q&amp;A session.
Image source: Microsoft 365 content library
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50A16D-DB66-44AC-8987-869EB6EA08E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64129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---
See real-world use cases demonstrating how the toolkit’s features can be integrated to solve common development challenges.
Image source: Microsoft 365 content library
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50A16D-DB66-44AC-8987-869EB6EA08E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99776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---
Learn how to incorporate toolkit extensions into your projects to boost productivity and maintain cleaner code.
Image source: Microsoft 365 content library
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50A16D-DB66-44AC-8987-869EB6EA08E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20347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Understand the Model-View-ViewModel architectural pattern and how the MVVM Toolkit supports scalable and maintainable app architectures.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50A16D-DB66-44AC-8987-869EB6EA08E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40618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---
MVVM separates UI from business logic, enabling better code organization and easier testing in .NET MAUI applications.
Image source: Microsoft 365 content library
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50A16D-DB66-44AC-8987-869EB6EA08E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148527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---
The MVVM Toolkit provides base classes and helpers that minimize repetitive code and streamline development.
Image source: Microsoft 365 content library
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50A16D-DB66-44AC-8987-869EB6EA08E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287982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---
Implement design principles such as data binding, command patterns, and dependency injection to build robust, scalable apps.
Image source: Microsoft 365 content library
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50A16D-DB66-44AC-8987-869EB6EA08E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40132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Explore an alternative approach to UI development using pure C# markup, offering advantages in flexibility and dynamic UI creation.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50A16D-DB66-44AC-8987-869EB6EA08E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98956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---
C# markup allows developers to create and modify UI elements programmatically, which can improve code reuse and reduce context switching.
Image source: Microsoft 365 content library
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50A16D-DB66-44AC-8987-869EB6EA08E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138444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---
Learn techniques to build user interfaces dynamically at runtime fully in C#, enhancing adaptability for complex scenarios.
Image source: Microsoft 365 content library
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50A16D-DB66-44AC-8987-869EB6EA08E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62444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---
Review practical examples where C# markup shines, such as dynamic layouts and scenarios where UI needs to be generated based on data.
Image source: Microsoft 365 content library
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50A16D-DB66-44AC-8987-869EB6EA08E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7343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Let me introduce myself, sharing my professional background with .NET development, experience in cross-platform app creation, and notable projects along with community involvement that enrich my expertise.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50A16D-DB66-44AC-8987-869EB6EA08E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33627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Discover how to leverage CSS for styling your apps, enabling reuse of existing web styles and ensuring consistent design across platforms.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50A16D-DB66-44AC-8987-869EB6EA08E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94012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---
Learn how to include CSS files in your MAUI project and apply styles to controls to separate design from logic effectively.
Image source: Microsoft 365 content library
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50A16D-DB66-44AC-8987-869EB6EA08E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16132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---
Use your existing knowledge and assets from web development to style your MAUI apps, saving time and maintaining brand consistency.
Image source: Microsoft 365 content library
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50A16D-DB66-44AC-8987-869EB6EA08E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91382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---
Apply best practices to ensure your app looks and feels cohesive on different devices by leveraging CSS and shared stylesheets.
Image source: Microsoft 365 content library
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50A16D-DB66-44AC-8987-869EB6EA08E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12062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Learn how .NET MAUI abstracts device features, allowing you to access platform capabilities without writing separate platform-specific code.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50A16D-DB66-44AC-8987-869EB6EA08E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36755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---
.NET MAUI provides APIs that unify access to features like sensors, cameras, and notifications across platforms.
Image source: Microsoft 365 content library
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50A16D-DB66-44AC-8987-869EB6EA08E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36981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---
Write shared code that calls platform features directly through MAUI abstractions, simplifying development and maintenance.
Image source: Microsoft 365 content library
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50A16D-DB66-44AC-8987-869EB6EA08E0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4266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---
See practical scenarios where platform-specific capabilities are leveraged, such as geolocation, accelerometer, and file system access.
Image source: Microsoft 365 content library
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50A16D-DB66-44AC-8987-869EB6EA08E0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05382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This is your opportunity to ask questions related to .NET MAUI development, share feedback, and get additional resources to continue your learning journey.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50A16D-DB66-44AC-8987-869EB6EA08E0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97486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---
Feel free to ask about any topics covered or other challenges you face in building cross-platform apps with .NET MAUI.
Image source: Microsoft 365 content library
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50A16D-DB66-44AC-8987-869EB6EA08E0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7760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---
I have extensive experience working with the .NET ecosystem, developing applications across various domains, and staying current with the latest advancements in .NET technologies.
Image source: Microsoft 365 content library
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50A16D-DB66-44AC-8987-869EB6EA08E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63884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---
Receive links to documentation, tutorials, community groups, and sample projects to deepen your understanding and skills.
Image source: Microsoft 365 content library
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50A16D-DB66-44AC-8987-869EB6EA08E0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17523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---
Let's stay connected through social media and community events for ongoing support and knowledge sharing in .NET MAUI development.
Image source: Microsoft 365 content library
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50A16D-DB66-44AC-8987-869EB6EA08E0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42616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We covered key aspects of building cross-platform apps with .NET MAUI and the Community Toolkit, from setup and architecture to styling and platform integration. Thank you for joining, and I encourage you to start building your own multi-platform applications today.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50A16D-DB66-44AC-8987-869EB6EA08E0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5919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---
I have contributed to open-source projects, participated in developer communities, and delivered talks or workshops to help others succeed in .NET development.
Image source: Microsoft 365 content library
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50A16D-DB66-44AC-8987-869EB6EA08E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66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This section introduces .NET MAUI, the platforms it supports, and why using a single codebase simplifies development for iOS, Android, macOS, and Windows.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50A16D-DB66-44AC-8987-869EB6EA08E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5835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---
.NET MAUI stands for Multi-platform App UI, enabling developers to build apps across major desktop and mobile platforms with one framework and codebase.
Image source: Microsoft 365 content library
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50A16D-DB66-44AC-8987-869EB6EA08E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1950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---
A unified codebase reduces maintenance effort, speeds up development, and allows code reuse, making it easier to deliver consistent experiences across devices.
Image source: Microsoft 365 content library
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50A16D-DB66-44AC-8987-869EB6EA08E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6750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
---
.NET MAUI improves upon </a:t>
            </a:r>
            <a:r>
              <a:rPr lang="en-US" dirty="0" err="1"/>
              <a:t>Xamarin.Forms</a:t>
            </a:r>
            <a:r>
              <a:rPr lang="en-US" dirty="0"/>
              <a:t> with better architecture, enhanced performance, and streamlined project structure, offering a more modern development experience.
Image source: Microsoft 365 content library
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50A16D-DB66-44AC-8987-869EB6EA08E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8345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EA67E988-5919-57BB-C7DE-D3EAD38A30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17870" y="6209925"/>
            <a:ext cx="11155680" cy="45719"/>
          </a:xfrm>
          <a:custGeom>
            <a:avLst/>
            <a:gdLst>
              <a:gd name="connsiteX0" fmla="*/ 0 w 8715708"/>
              <a:gd name="connsiteY0" fmla="*/ 0 h 45719"/>
              <a:gd name="connsiteX1" fmla="*/ 3694525 w 8715708"/>
              <a:gd name="connsiteY1" fmla="*/ 0 h 45719"/>
              <a:gd name="connsiteX2" fmla="*/ 5021183 w 8715708"/>
              <a:gd name="connsiteY2" fmla="*/ 0 h 45719"/>
              <a:gd name="connsiteX3" fmla="*/ 8715708 w 8715708"/>
              <a:gd name="connsiteY3" fmla="*/ 0 h 45719"/>
              <a:gd name="connsiteX4" fmla="*/ 8715708 w 8715708"/>
              <a:gd name="connsiteY4" fmla="*/ 45719 h 45719"/>
              <a:gd name="connsiteX5" fmla="*/ 5021183 w 8715708"/>
              <a:gd name="connsiteY5" fmla="*/ 45719 h 45719"/>
              <a:gd name="connsiteX6" fmla="*/ 3694525 w 8715708"/>
              <a:gd name="connsiteY6" fmla="*/ 45719 h 45719"/>
              <a:gd name="connsiteX7" fmla="*/ 0 w 8715708"/>
              <a:gd name="connsiteY7" fmla="*/ 45719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15708" h="45719">
                <a:moveTo>
                  <a:pt x="0" y="0"/>
                </a:moveTo>
                <a:lnTo>
                  <a:pt x="3694525" y="0"/>
                </a:lnTo>
                <a:lnTo>
                  <a:pt x="5021183" y="0"/>
                </a:lnTo>
                <a:lnTo>
                  <a:pt x="8715708" y="0"/>
                </a:lnTo>
                <a:lnTo>
                  <a:pt x="8715708" y="45719"/>
                </a:lnTo>
                <a:lnTo>
                  <a:pt x="5021183" y="45719"/>
                </a:lnTo>
                <a:lnTo>
                  <a:pt x="3694525" y="45719"/>
                </a:lnTo>
                <a:lnTo>
                  <a:pt x="0" y="4571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2327B2-BA4B-2C04-0751-5CB63D4AA4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208" y="978408"/>
            <a:ext cx="11155680" cy="3429000"/>
          </a:xfrm>
        </p:spPr>
        <p:txBody>
          <a:bodyPr anchor="t">
            <a:normAutofit/>
          </a:bodyPr>
          <a:lstStyle>
            <a:lvl1pPr algn="l">
              <a:defRPr sz="7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201176-DC7A-4C3D-3D8F-352526DA7B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1208" y="4480560"/>
            <a:ext cx="7104888" cy="1399032"/>
          </a:xfrm>
        </p:spPr>
        <p:txBody>
          <a:bodyPr anchor="b">
            <a:normAutofit/>
          </a:bodyPr>
          <a:lstStyle>
            <a:lvl1pPr marL="0" indent="0" algn="l">
              <a:buNone/>
              <a:defRPr sz="2200" i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7DC221-9A2E-7459-102F-C3CFB27CC3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8/10/2025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020671-6F7D-3A03-EEC1-661A87F96F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453D3A-E0F9-8386-2A6C-96671FBB1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6149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36771-E72D-FAD8-771E-3E196DD2E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B5BB827-257D-60D9-792F-E695900429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E5D2E7-C856-F78A-E88C-375474982A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8/10/2025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DAB289-9591-51C9-9E3C-B6F2ACC6A6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FE037C-790D-7442-8E43-D2740B395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0570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2635151-A38B-3766-6A32-FF1DF7687D9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659368" y="978408"/>
            <a:ext cx="2551176" cy="536752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D132D1-640C-FB9A-AD6F-D845738349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21208" y="978408"/>
            <a:ext cx="8010144" cy="536752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55F80A-4BA7-8ED8-9A62-B921942726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8/10/2025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E38113-D55A-A1A0-D1FE-53C95860F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919DDB-F89D-4B2D-21A2-82AF1D1023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2572D8-D485-1DB1-34B1-C35C61C89940}"/>
              </a:ext>
            </a:extLst>
          </p:cNvPr>
          <p:cNvSpPr/>
          <p:nvPr/>
        </p:nvSpPr>
        <p:spPr>
          <a:xfrm rot="5400000">
            <a:off x="8936623" y="3585018"/>
            <a:ext cx="5325734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2189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26D03-149A-DAB3-4B2A-E9B74F2E2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C1E73D-41A7-9934-0990-9208B95232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BB2A3F-E719-673C-5D56-F663712D0E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8/10/2025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AE594A-52F5-D85E-343C-ADFEE3C72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7D5C9C-B2E2-FC26-E459-9E880EF97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9634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9D51F-B2D5-2804-4F7C-C99850FBD0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5020056" cy="4288536"/>
          </a:xfrm>
        </p:spPr>
        <p:txBody>
          <a:bodyPr anchor="t"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FE5516-03B6-C488-EB4A-68AE681EDF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1208" y="5266944"/>
            <a:ext cx="5020056" cy="1088136"/>
          </a:xfrm>
        </p:spPr>
        <p:txBody>
          <a:bodyPr anchor="b">
            <a:normAutofit/>
          </a:bodyPr>
          <a:lstStyle>
            <a:lvl1pPr marL="0" indent="0">
              <a:buNone/>
              <a:defRPr sz="2200" i="1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ECB4D7-49A7-D050-70B9-11A1E2D445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8/10/2025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9A913F-AD00-C1EE-B01A-8590671C0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4FC386-B2AF-6FAD-D053-E22D48CD7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E1E1B67-3BFF-F04B-52F4-7E724FB3B24D}"/>
              </a:ext>
            </a:extLst>
          </p:cNvPr>
          <p:cNvSpPr/>
          <p:nvPr/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6181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E3B21-CF4D-1B01-0F4E-D32C1B218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B39FF2-6858-B514-B695-58442557D0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1208" y="2578608"/>
            <a:ext cx="5166360" cy="37673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A30130-974D-B91D-5B93-EC52AABDB5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19672" y="2578608"/>
            <a:ext cx="5166360" cy="37673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5BED99-6FD7-9C6B-1152-A6E42715B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8/10/2025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253AAC-5967-2565-A715-82D3505ABF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B51313-69FB-E016-3CC1-62CA476ED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3846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3DF9D-B849-CE37-97E4-AD37F8806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11164824" cy="121615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D4C626-4008-960A-E601-6AA9F4BB8D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1208" y="2340864"/>
            <a:ext cx="5166360" cy="658368"/>
          </a:xfrm>
        </p:spPr>
        <p:txBody>
          <a:bodyPr anchor="b"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6E8D6C-AC07-ED6B-2EA8-9C40A5AEA7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21208" y="3035808"/>
            <a:ext cx="5166360" cy="331012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52617E-C6D9-246B-E7B7-8159DF17C0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19672" y="2340864"/>
            <a:ext cx="5166360" cy="658368"/>
          </a:xfrm>
        </p:spPr>
        <p:txBody>
          <a:bodyPr anchor="b"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BC2094-7EBC-02C5-5AB5-233E63080A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19672" y="3035808"/>
            <a:ext cx="5166360" cy="331012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3010BD2-59B4-FD2E-3C5E-C83AE60039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8/10/2025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72B35C4-A654-7759-BDA0-94D9D1A21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55F4347-2EC0-CA6E-2637-8048456D7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6152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4716D-52F2-C7FB-83B1-2DA1AD375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6F4A371-AC27-6A28-32E6-74A28371BF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8/10/2025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55941A-A24E-885D-E894-0326F4C400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D5E5B4-971F-FF6A-1B07-A5C853705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5461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9F431F-E6DC-4137-3092-A30A0A362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8/10/2025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6AC814B-67B4-C70F-FA51-6205D5E2CB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EAA9C9-D895-DD20-1089-EA75EA428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3663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50562-884C-9053-70C1-3B72A0B4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5020056" cy="2459736"/>
          </a:xfrm>
        </p:spPr>
        <p:txBody>
          <a:bodyPr anchor="t">
            <a:no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18F509-68F0-39D5-1A8B-CE246715AE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9672" y="987424"/>
            <a:ext cx="5166360" cy="5358384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58E37C-27CE-3A84-FC74-BDCCD8A9A3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1208" y="3575304"/>
            <a:ext cx="5020056" cy="2770632"/>
          </a:xfrm>
        </p:spPr>
        <p:txBody>
          <a:bodyPr>
            <a:normAutofit/>
          </a:bodyPr>
          <a:lstStyle>
            <a:lvl1pPr marL="0" indent="0">
              <a:buNone/>
              <a:defRPr sz="220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A95F79-E23E-11D2-40BF-66ED340195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8/10/2025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57F7FC-06F3-3D89-5D1A-4EC4B1D735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54ACD5-6E0B-5713-DC9A-41E9D62AB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6700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B2D45-7CDB-D38C-2AAE-273F79767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5020056" cy="2459736"/>
          </a:xfrm>
        </p:spPr>
        <p:txBody>
          <a:bodyPr anchor="t">
            <a:no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CBF0855-1744-56E4-B115-3A3C5EA783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519672" y="987424"/>
            <a:ext cx="5166360" cy="535838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5E8A1D-28AE-4A19-BD96-401D4822A5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1208" y="3575304"/>
            <a:ext cx="5020056" cy="2770632"/>
          </a:xfrm>
        </p:spPr>
        <p:txBody>
          <a:bodyPr>
            <a:normAutofit/>
          </a:bodyPr>
          <a:lstStyle>
            <a:lvl1pPr marL="0" indent="0">
              <a:buNone/>
              <a:defRPr sz="220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327DDB-CE95-4C89-DFC5-7DDBFC24E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8/10/2025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22C835-F3B5-943C-FFC4-D5BA9666A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709891-6E3C-ADED-01DD-15FCED37A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5067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31A28D7-6581-4956-AAE3-9104804DF5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11155680" cy="14630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CFCCA4-57A4-08A1-FC45-D2BBA66FAB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1208" y="2578608"/>
            <a:ext cx="11155680" cy="37673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FAA0F4-2442-8D45-3C3D-1B8F55C868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21208" y="641908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E80C50CD-E178-4744-9B35-B2F624D6C5E9}" type="datetimeFigureOut">
              <a:rPr lang="en-US" smtClean="0"/>
              <a:pPr/>
              <a:t>8/10/2025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03785E-FB42-1D54-92AC-D0A61A8FAB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21208" y="10058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C9CF34-1274-DB45-4809-90E5D244A9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57432" y="6419088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148CC95F-0247-41B6-91CF-DC97C76A708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9926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20BB609-EF92-42DB-836C-0699A590B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BC563A-5AAD-BA04-B8AD-005BFFF0BB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7870" y="978408"/>
            <a:ext cx="8107790" cy="3431580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500" dirty="0"/>
              <a:t>Create Multi-Platform Apps With .NET MAUI and the MAUI Community Toolkit: Empowering .NET Developers for Cross-Platform Success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505BAB-4A55-D076-AF01-04980B5056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7870" y="4482450"/>
            <a:ext cx="7102130" cy="1397141"/>
          </a:xfrm>
        </p:spPr>
        <p:txBody>
          <a:bodyPr anchor="b">
            <a:normAutofit/>
          </a:bodyPr>
          <a:lstStyle/>
          <a:p>
            <a:r>
              <a:rPr lang="en-US" dirty="0"/>
              <a:t>Alvin Ashcraft</a:t>
            </a:r>
          </a:p>
          <a:p>
            <a:r>
              <a:rPr lang="en-US" dirty="0"/>
              <a:t>Sr. Content Developer - Microsoft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2C335F7-F61C-4EB4-80F2-4B1438FE6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8107790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20011C4F-7FF0-7357-C559-B7679DC276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6209925"/>
            <a:ext cx="8101950" cy="45719"/>
          </a:xfrm>
          <a:custGeom>
            <a:avLst/>
            <a:gdLst>
              <a:gd name="connsiteX0" fmla="*/ 0 w 8715708"/>
              <a:gd name="connsiteY0" fmla="*/ 0 h 45719"/>
              <a:gd name="connsiteX1" fmla="*/ 3694525 w 8715708"/>
              <a:gd name="connsiteY1" fmla="*/ 0 h 45719"/>
              <a:gd name="connsiteX2" fmla="*/ 5021183 w 8715708"/>
              <a:gd name="connsiteY2" fmla="*/ 0 h 45719"/>
              <a:gd name="connsiteX3" fmla="*/ 8715708 w 8715708"/>
              <a:gd name="connsiteY3" fmla="*/ 0 h 45719"/>
              <a:gd name="connsiteX4" fmla="*/ 8715708 w 8715708"/>
              <a:gd name="connsiteY4" fmla="*/ 45719 h 45719"/>
              <a:gd name="connsiteX5" fmla="*/ 5021183 w 8715708"/>
              <a:gd name="connsiteY5" fmla="*/ 45719 h 45719"/>
              <a:gd name="connsiteX6" fmla="*/ 3694525 w 8715708"/>
              <a:gd name="connsiteY6" fmla="*/ 45719 h 45719"/>
              <a:gd name="connsiteX7" fmla="*/ 0 w 8715708"/>
              <a:gd name="connsiteY7" fmla="*/ 45719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15708" h="45719">
                <a:moveTo>
                  <a:pt x="0" y="0"/>
                </a:moveTo>
                <a:lnTo>
                  <a:pt x="3694525" y="0"/>
                </a:lnTo>
                <a:lnTo>
                  <a:pt x="5021183" y="0"/>
                </a:lnTo>
                <a:lnTo>
                  <a:pt x="8715708" y="0"/>
                </a:lnTo>
                <a:lnTo>
                  <a:pt x="8715708" y="45719"/>
                </a:lnTo>
                <a:lnTo>
                  <a:pt x="5021183" y="45719"/>
                </a:lnTo>
                <a:lnTo>
                  <a:pt x="3694525" y="45719"/>
                </a:lnTo>
                <a:lnTo>
                  <a:pt x="0" y="4571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584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10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1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3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C7EFAAB5-34A3-C2FC-70BA-7720CC8ADB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DD5237-E28D-F56F-36E7-FD1C0AFEBA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208" y="1211766"/>
            <a:ext cx="7237052" cy="4727988"/>
          </a:xfrm>
        </p:spPr>
        <p:txBody>
          <a:bodyPr anchor="b">
            <a:normAutofit/>
          </a:bodyPr>
          <a:lstStyle/>
          <a:p>
            <a:r>
              <a:rPr lang="en-US" sz="7400"/>
              <a:t>Development Tools for Windows and macOS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8A44BC8-2508-4575-75F6-0ED3F11E72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6208776"/>
            <a:ext cx="7269480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351094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EC38958-9A69-239A-BA79-2AEC73345F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19B3C7-049C-FADD-7E88-0303821A9C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5160" y="978408"/>
            <a:ext cx="4745736" cy="146304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4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Overview of Available IDEs and Tools</a:t>
            </a:r>
          </a:p>
        </p:txBody>
      </p:sp>
      <p:pic>
        <p:nvPicPr>
          <p:cNvPr id="5" name="Content Placeholder 4" descr="digital technology concept">
            <a:extLst>
              <a:ext uri="{FF2B5EF4-FFF2-40B4-BE49-F238E27FC236}">
                <a16:creationId xmlns:a16="http://schemas.microsoft.com/office/drawing/2014/main" id="{8C2DE838-6C1B-46D8-B400-75CE6EFD45E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 l="6581" r="38528" b="1"/>
          <a:stretch>
            <a:fillRect/>
          </a:stretch>
        </p:blipFill>
        <p:spPr>
          <a:xfrm>
            <a:off x="517868" y="508090"/>
            <a:ext cx="5705856" cy="5846990"/>
          </a:xfrm>
          <a:prstGeom prst="rect">
            <a:avLst/>
          </a:prstGeom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6EC109E5-0396-8968-4F42-DFEC280363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16407" y="508090"/>
            <a:ext cx="4660733" cy="149279"/>
          </a:xfrm>
          <a:custGeom>
            <a:avLst/>
            <a:gdLst>
              <a:gd name="connsiteX0" fmla="*/ 0 w 6090847"/>
              <a:gd name="connsiteY0" fmla="*/ 0 h 149279"/>
              <a:gd name="connsiteX1" fmla="*/ 6090847 w 6090847"/>
              <a:gd name="connsiteY1" fmla="*/ 0 h 149279"/>
              <a:gd name="connsiteX2" fmla="*/ 6090847 w 6090847"/>
              <a:gd name="connsiteY2" fmla="*/ 149279 h 149279"/>
              <a:gd name="connsiteX3" fmla="*/ 0 w 6090847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0847" h="149279">
                <a:moveTo>
                  <a:pt x="0" y="0"/>
                </a:moveTo>
                <a:lnTo>
                  <a:pt x="6090847" y="0"/>
                </a:lnTo>
                <a:lnTo>
                  <a:pt x="6090847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997F99-96E5-1EED-C9F5-605073E39EA2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6995160" y="2578608"/>
            <a:ext cx="4672584" cy="3767328"/>
          </a:xfr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sz="1400" b="1" dirty="0"/>
              <a:t>Primary IDEs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US" sz="1400" dirty="0"/>
              <a:t>Visual Studio on Windows and VS Code on Windows and macOS serve as the main development environments for .NET MAUI development.</a:t>
            </a:r>
          </a:p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sz="1400" b="1" dirty="0"/>
              <a:t>Supporting Tools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US" sz="1400" dirty="0"/>
              <a:t>VS Code and command-line tools complement the primary IDEs by supporting flexible and lightweight development workflows. .NET MAUI Community Toolkit offers open-source controls and helpers for your apps.</a:t>
            </a:r>
          </a:p>
          <a:p>
            <a:pPr marL="0" indent="0">
              <a:spcBef>
                <a:spcPts val="2500"/>
              </a:spcBef>
              <a:buNone/>
            </a:pPr>
            <a:r>
              <a:rPr lang="en-US" sz="1400" b="1" dirty="0"/>
              <a:t>Additional Options</a:t>
            </a:r>
          </a:p>
          <a:p>
            <a:pPr marL="0" lvl="1" indent="0">
              <a:buNone/>
            </a:pPr>
            <a:r>
              <a:rPr lang="en-US" sz="1400" dirty="0"/>
              <a:t>JetBrains Rider supports .NET MAUI development on Windows and macOS.</a:t>
            </a:r>
          </a:p>
          <a:p>
            <a:pPr marL="0" lvl="1" indent="0">
              <a:buFont typeface="Arial" panose="020B0604020202020204" pitchFamily="34" charset="0"/>
              <a:buNone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2931954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4C32CD27-7027-AB2B-38F1-71C08EB840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E5E28C-CB83-1D0A-FBDE-316B17DB14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1536" y="978408"/>
            <a:ext cx="6236208" cy="146304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Debugging and Building Across Platforms</a:t>
            </a:r>
          </a:p>
        </p:txBody>
      </p:sp>
      <p:pic>
        <p:nvPicPr>
          <p:cNvPr id="5" name="Content Placeholder 4" descr="He works in a home office and is illuminated by the computer screens">
            <a:extLst>
              <a:ext uri="{FF2B5EF4-FFF2-40B4-BE49-F238E27FC236}">
                <a16:creationId xmlns:a16="http://schemas.microsoft.com/office/drawing/2014/main" id="{98FE79E0-A422-4867-93A2-1E9B432B282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 l="44488" r="7240" b="1"/>
          <a:stretch>
            <a:fillRect/>
          </a:stretch>
        </p:blipFill>
        <p:spPr>
          <a:xfrm>
            <a:off x="517869" y="508091"/>
            <a:ext cx="4221911" cy="5837918"/>
          </a:xfrm>
          <a:prstGeom prst="rect">
            <a:avLst/>
          </a:prstGeom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6DD38CD-CFFE-4ABA-3DC8-01ED90559E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84611" y="508090"/>
            <a:ext cx="6186474" cy="149279"/>
          </a:xfrm>
          <a:custGeom>
            <a:avLst/>
            <a:gdLst>
              <a:gd name="connsiteX0" fmla="*/ 0 w 6090847"/>
              <a:gd name="connsiteY0" fmla="*/ 0 h 149279"/>
              <a:gd name="connsiteX1" fmla="*/ 6090847 w 6090847"/>
              <a:gd name="connsiteY1" fmla="*/ 0 h 149279"/>
              <a:gd name="connsiteX2" fmla="*/ 6090847 w 6090847"/>
              <a:gd name="connsiteY2" fmla="*/ 149279 h 149279"/>
              <a:gd name="connsiteX3" fmla="*/ 0 w 6090847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0847" h="149279">
                <a:moveTo>
                  <a:pt x="0" y="0"/>
                </a:moveTo>
                <a:lnTo>
                  <a:pt x="6090847" y="0"/>
                </a:lnTo>
                <a:lnTo>
                  <a:pt x="6090847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29A572-4665-9DDF-7AF3-F0EB8D8B7A38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5431536" y="2578608"/>
            <a:ext cx="6236208" cy="3767328"/>
          </a:xfr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sz="1400" b="1" dirty="0"/>
              <a:t>Debugging Tools Usage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US" sz="1400" dirty="0"/>
              <a:t>Use debugging tools like XAML Hot Reload, Live Visual Tree, and the Binding Failures window to identify and fix issues effectively during development across platforms.</a:t>
            </a:r>
          </a:p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sz="1400" b="1" dirty="0"/>
              <a:t>Simulators and Emulators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US" sz="1400" dirty="0"/>
              <a:t>Simulators and emulators for Android and iOS replicate different platforms, enabling real-time testing without physical devices. Connect to a Mac from Visual Studio on Windows to debug iOS apps from your favorite IDE.</a:t>
            </a:r>
          </a:p>
        </p:txBody>
      </p:sp>
    </p:spTree>
    <p:extLst>
      <p:ext uri="{BB962C8B-B14F-4D97-AF65-F5344CB8AC3E}">
        <p14:creationId xmlns:p14="http://schemas.microsoft.com/office/powerpoint/2010/main" val="188032699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EE42DCE-4A4F-44C4-84E5-261B3BEEF1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6C998B-9D9F-B326-5BC5-37E1534366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6300216" cy="146304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Tips for Maximizing Productivity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87F59F2-5FBC-40CD-AD35-376AECE49E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6282982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C3C6EF-31C3-2CAE-466C-7F584CF13E45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521208" y="2578608"/>
            <a:ext cx="6300216" cy="3767328"/>
          </a:xfr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sz="1400" b="1" dirty="0"/>
              <a:t>Hot Reload Feature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US" sz="1400" dirty="0"/>
              <a:t>XAML Hot Reload and .NET Hot Reload enable instant code and markup changes, speeding up development and reducing testing time.</a:t>
            </a:r>
          </a:p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sz="1400" b="1" dirty="0"/>
              <a:t>Use of Templates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US" sz="1400" dirty="0"/>
              <a:t>Templates provide reusable structures, enhancing consistency and saving time during coding.</a:t>
            </a:r>
          </a:p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sz="1400" b="1" dirty="0"/>
              <a:t>Extensions for Quality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US" sz="1400" dirty="0"/>
              <a:t>Visual Studio and VS Code extensions add functionality and help maintain high code quality across platforms.</a:t>
            </a:r>
          </a:p>
        </p:txBody>
      </p:sp>
      <p:pic>
        <p:nvPicPr>
          <p:cNvPr id="5" name="Content Placeholder 4" descr="4K Resolution">
            <a:extLst>
              <a:ext uri="{FF2B5EF4-FFF2-40B4-BE49-F238E27FC236}">
                <a16:creationId xmlns:a16="http://schemas.microsoft.com/office/drawing/2014/main" id="{849AAA81-41F9-4C76-AE48-98F1B4FEFFE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 l="30173" r="30560" b="1"/>
          <a:stretch>
            <a:fillRect/>
          </a:stretch>
        </p:blipFill>
        <p:spPr>
          <a:xfrm>
            <a:off x="7586236" y="508090"/>
            <a:ext cx="4081805" cy="5846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9394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C7EFAAB5-34A3-C2FC-70BA-7720CC8ADB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566D0C-74B0-4F68-528C-7E15C06ABB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208" y="1211766"/>
            <a:ext cx="7237052" cy="4727988"/>
          </a:xfrm>
        </p:spPr>
        <p:txBody>
          <a:bodyPr anchor="b">
            <a:normAutofit/>
          </a:bodyPr>
          <a:lstStyle/>
          <a:p>
            <a:r>
              <a:rPr lang="en-US" sz="7400" dirty="0"/>
              <a:t>Rapid App Building With XAML, C#, and Visual Studio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8A44BC8-2508-4575-75F6-0ED3F11E72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6208776"/>
            <a:ext cx="7269480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271157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EE42DCE-4A4F-44C4-84E5-261B3BEEF1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DCAB65-A7BD-3B3E-CD56-EB0B841A47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6300216" cy="146304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7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Setting up Your Development Environment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87F59F2-5FBC-40CD-AD35-376AECE49E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6282982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AB3612-27B8-1957-1F8A-56E705AEFB43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521208" y="2578608"/>
            <a:ext cx="6300216" cy="3767328"/>
          </a:xfr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sz="1400" b="1" dirty="0"/>
              <a:t>Essential SDK Installation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US" sz="1400" dirty="0"/>
              <a:t>Install latest .NET SDK and required workloads to enable .NET MAUI app development on macOS or Windows.</a:t>
            </a:r>
          </a:p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sz="1400" b="1" dirty="0"/>
              <a:t>Integrated Development Environments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US" sz="1400" dirty="0"/>
              <a:t>Set up IDEs like Visual Studio or VS Code with relevant extensions for efficient coding.</a:t>
            </a:r>
          </a:p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sz="1400" b="1" dirty="0"/>
              <a:t>Tool Configuration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US" sz="1400" dirty="0"/>
              <a:t>Configure development tools and extensions to streamline building and testing .NET MAUI applications.</a:t>
            </a:r>
          </a:p>
        </p:txBody>
      </p:sp>
      <p:pic>
        <p:nvPicPr>
          <p:cNvPr id="5" name="Content Placeholder 4" descr="Desk of electronics repairman">
            <a:extLst>
              <a:ext uri="{FF2B5EF4-FFF2-40B4-BE49-F238E27FC236}">
                <a16:creationId xmlns:a16="http://schemas.microsoft.com/office/drawing/2014/main" id="{8D0703C1-CB71-4AD9-98E9-ADA7AA1CB0B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 l="25956" r="27446" b="1"/>
          <a:stretch>
            <a:fillRect/>
          </a:stretch>
        </p:blipFill>
        <p:spPr>
          <a:xfrm>
            <a:off x="7586236" y="508090"/>
            <a:ext cx="4081805" cy="5846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73208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4C32CD27-7027-AB2B-38F1-71C08EB840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F6AFF6-65F6-7910-7EFA-B92AAB0E09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1536" y="978408"/>
            <a:ext cx="6236208" cy="146304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1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Building User Interfaces with XAML and C#</a:t>
            </a:r>
          </a:p>
        </p:txBody>
      </p:sp>
      <p:pic>
        <p:nvPicPr>
          <p:cNvPr id="5" name="Content Placeholder 4" descr="digital letters ebook alphabet reading file on screen">
            <a:extLst>
              <a:ext uri="{FF2B5EF4-FFF2-40B4-BE49-F238E27FC236}">
                <a16:creationId xmlns:a16="http://schemas.microsoft.com/office/drawing/2014/main" id="{79A2F188-3EA3-40E9-900C-E7AC1B9657D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 l="7758" r="51562" b="-1"/>
          <a:stretch>
            <a:fillRect/>
          </a:stretch>
        </p:blipFill>
        <p:spPr>
          <a:xfrm>
            <a:off x="517869" y="508091"/>
            <a:ext cx="4221911" cy="5837918"/>
          </a:xfrm>
          <a:prstGeom prst="rect">
            <a:avLst/>
          </a:prstGeom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6DD38CD-CFFE-4ABA-3DC8-01ED90559E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84611" y="508090"/>
            <a:ext cx="6186474" cy="149279"/>
          </a:xfrm>
          <a:custGeom>
            <a:avLst/>
            <a:gdLst>
              <a:gd name="connsiteX0" fmla="*/ 0 w 6090847"/>
              <a:gd name="connsiteY0" fmla="*/ 0 h 149279"/>
              <a:gd name="connsiteX1" fmla="*/ 6090847 w 6090847"/>
              <a:gd name="connsiteY1" fmla="*/ 0 h 149279"/>
              <a:gd name="connsiteX2" fmla="*/ 6090847 w 6090847"/>
              <a:gd name="connsiteY2" fmla="*/ 149279 h 149279"/>
              <a:gd name="connsiteX3" fmla="*/ 0 w 6090847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0847" h="149279">
                <a:moveTo>
                  <a:pt x="0" y="0"/>
                </a:moveTo>
                <a:lnTo>
                  <a:pt x="6090847" y="0"/>
                </a:lnTo>
                <a:lnTo>
                  <a:pt x="6090847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6C60F1-CC12-134A-5B5B-CBA53C022F87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5431536" y="2578608"/>
            <a:ext cx="6236208" cy="3767328"/>
          </a:xfr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sz="1400" b="1" dirty="0"/>
              <a:t>XAML for UI Design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US" sz="1400" dirty="0"/>
              <a:t>XAML markup enables clear and declarative UI design for building flexible user interfaces.</a:t>
            </a:r>
          </a:p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sz="1400" b="1" dirty="0"/>
              <a:t>C# Code-Behind Control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US" sz="1400" dirty="0"/>
              <a:t>C# code-behind provides programmatic control to manage UI behavior and responsiveness dynamically.</a:t>
            </a:r>
          </a:p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sz="1400" b="1" dirty="0"/>
              <a:t>Responsive and Maintainable UI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US" sz="1400" dirty="0"/>
              <a:t>Combining XAML and C# results in responsive, flexible, and maintainable user interfaces.</a:t>
            </a:r>
          </a:p>
          <a:p>
            <a:pPr marL="0" lvl="1" indent="0">
              <a:buFont typeface="Arial" panose="020B0604020202020204" pitchFamily="34" charset="0"/>
              <a:buNone/>
            </a:pPr>
            <a:endParaRPr lang="en-US" sz="1400" dirty="0"/>
          </a:p>
          <a:p>
            <a:pPr marL="0" lvl="1" indent="0">
              <a:buNone/>
            </a:pPr>
            <a:r>
              <a:rPr lang="en-US" sz="1400" b="1" dirty="0"/>
              <a:t>Demo!</a:t>
            </a:r>
          </a:p>
        </p:txBody>
      </p:sp>
    </p:spTree>
    <p:extLst>
      <p:ext uri="{BB962C8B-B14F-4D97-AF65-F5344CB8AC3E}">
        <p14:creationId xmlns:p14="http://schemas.microsoft.com/office/powerpoint/2010/main" val="113298847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EE42DCE-4A4F-44C4-84E5-261B3BEEF1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BA793C-91E0-FF8D-A8F6-EC47233329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6300216" cy="146304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4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Tips for Efficient Development Workflows in VS Code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87F59F2-5FBC-40CD-AD35-376AECE49E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6282982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AA4D9A-7BB1-79EC-8647-1732ED9CBEDD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521208" y="2578608"/>
            <a:ext cx="6300216" cy="3767328"/>
          </a:xfr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sz="1400" b="1" dirty="0"/>
              <a:t>Utilize IntelliSense and AI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US" sz="1400" dirty="0"/>
              <a:t>Leverage IntelliSense and GitHub Copilot for code completion and real-time suggestions to speed up coding.</a:t>
            </a:r>
          </a:p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sz="1400" b="1" dirty="0"/>
              <a:t>Use Debugging Tools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US" sz="1400" dirty="0"/>
              <a:t>Integrate debugging features in VS Code to quickly identify and fix issues during development.</a:t>
            </a:r>
          </a:p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sz="1400" b="1" dirty="0"/>
              <a:t>Install Useful Extensions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US" sz="1400" dirty="0"/>
              <a:t>Enhance development by adding extensions that support languages, themes, and productivity tools.</a:t>
            </a:r>
          </a:p>
        </p:txBody>
      </p:sp>
      <p:pic>
        <p:nvPicPr>
          <p:cNvPr id="5" name="Content Placeholder 4" descr="Computer script on a screen">
            <a:extLst>
              <a:ext uri="{FF2B5EF4-FFF2-40B4-BE49-F238E27FC236}">
                <a16:creationId xmlns:a16="http://schemas.microsoft.com/office/drawing/2014/main" id="{C8FF38C5-FFF9-405F-AC2A-ED5F0D7E9D2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 l="6213" r="47189" b="1"/>
          <a:stretch>
            <a:fillRect/>
          </a:stretch>
        </p:blipFill>
        <p:spPr>
          <a:xfrm>
            <a:off x="7586236" y="508090"/>
            <a:ext cx="4081805" cy="5846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27856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C7EFAAB5-34A3-C2FC-70BA-7720CC8ADB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269059-7FC5-500C-DFDB-D86A3025E9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208" y="1211766"/>
            <a:ext cx="7237052" cy="4727988"/>
          </a:xfrm>
        </p:spPr>
        <p:txBody>
          <a:bodyPr anchor="b">
            <a:normAutofit/>
          </a:bodyPr>
          <a:lstStyle/>
          <a:p>
            <a:r>
              <a:rPr lang="en-US" sz="6800"/>
              <a:t>Enhancing Apps With the .NET MAUI Community Toolkit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8A44BC8-2508-4575-75F6-0ED3F11E72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6208776"/>
            <a:ext cx="7269480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23772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EE42DCE-4A4F-44C4-84E5-261B3BEEF1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BFF155-0CEC-5F9A-C891-D87F5F0328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6300216" cy="146304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7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Overview of Controls, Extensions, and Behaviors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87F59F2-5FBC-40CD-AD35-376AECE49E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6282982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9F3B4E-4030-A914-FC30-A10EFAB3616F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521208" y="2578608"/>
            <a:ext cx="6300216" cy="3767328"/>
          </a:xfr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sz="1400" b="1"/>
              <a:t>Reusable UI Components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US" sz="1400"/>
              <a:t>Toolkit provides reusable components that speed up UI development and maintain consistency.</a:t>
            </a:r>
          </a:p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sz="1400" b="1"/>
              <a:t>Functionality Enhancements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US" sz="1400"/>
              <a:t>Extensions add new features that extend the capabilities of existing UI elements.</a:t>
            </a:r>
          </a:p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sz="1400" b="1"/>
              <a:t>Improved Responsiveness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US" sz="1400"/>
              <a:t>Behaviors improve app responsiveness by managing user interactions smoothly.</a:t>
            </a:r>
          </a:p>
        </p:txBody>
      </p:sp>
      <p:pic>
        <p:nvPicPr>
          <p:cNvPr id="5" name="Content Placeholder 4" descr="&quot;Subject: Sunrise in Poipu Beach of Kauai, Hawaii. A popular tourist destination in the south side of Kauai Island.Location: Poipu Beach, Kauai, Hawaii, USA.&quot;">
            <a:extLst>
              <a:ext uri="{FF2B5EF4-FFF2-40B4-BE49-F238E27FC236}">
                <a16:creationId xmlns:a16="http://schemas.microsoft.com/office/drawing/2014/main" id="{A174F8B6-FEBA-451B-9BAE-242EFF80D0B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 l="35226" r="18176" b="1"/>
          <a:stretch>
            <a:fillRect/>
          </a:stretch>
        </p:blipFill>
        <p:spPr>
          <a:xfrm>
            <a:off x="7586236" y="508090"/>
            <a:ext cx="4081805" cy="5846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44455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4C32CD27-7027-AB2B-38F1-71C08EB840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28D9E5-2EF4-B330-59D8-39F3DEB015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1536" y="978408"/>
            <a:ext cx="6236208" cy="146304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Agenda</a:t>
            </a:r>
          </a:p>
        </p:txBody>
      </p:sp>
      <p:pic>
        <p:nvPicPr>
          <p:cNvPr id="5" name="Content Placeholder 4" descr="4K Resolution">
            <a:extLst>
              <a:ext uri="{FF2B5EF4-FFF2-40B4-BE49-F238E27FC236}">
                <a16:creationId xmlns:a16="http://schemas.microsoft.com/office/drawing/2014/main" id="{4870AA41-6545-4871-9564-9A01DD09FFD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 l="30232" r="29088" b="-1"/>
          <a:stretch>
            <a:fillRect/>
          </a:stretch>
        </p:blipFill>
        <p:spPr>
          <a:xfrm>
            <a:off x="517869" y="508091"/>
            <a:ext cx="4221911" cy="5837918"/>
          </a:xfrm>
          <a:prstGeom prst="rect">
            <a:avLst/>
          </a:prstGeom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6DD38CD-CFFE-4ABA-3DC8-01ED90559E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84611" y="508090"/>
            <a:ext cx="6186474" cy="149279"/>
          </a:xfrm>
          <a:custGeom>
            <a:avLst/>
            <a:gdLst>
              <a:gd name="connsiteX0" fmla="*/ 0 w 6090847"/>
              <a:gd name="connsiteY0" fmla="*/ 0 h 149279"/>
              <a:gd name="connsiteX1" fmla="*/ 6090847 w 6090847"/>
              <a:gd name="connsiteY1" fmla="*/ 0 h 149279"/>
              <a:gd name="connsiteX2" fmla="*/ 6090847 w 6090847"/>
              <a:gd name="connsiteY2" fmla="*/ 149279 h 149279"/>
              <a:gd name="connsiteX3" fmla="*/ 0 w 6090847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0847" h="149279">
                <a:moveTo>
                  <a:pt x="0" y="0"/>
                </a:moveTo>
                <a:lnTo>
                  <a:pt x="6090847" y="0"/>
                </a:lnTo>
                <a:lnTo>
                  <a:pt x="6090847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33A94E-AA8F-D1DD-66FE-A885DA485882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BulletedText"/>
                  </p202:designTagLst>
                </p202:designPr>
              </p:ext>
            </p:extLst>
          </p:nvPr>
        </p:nvSpPr>
        <p:spPr>
          <a:xfrm>
            <a:off x="5431536" y="2578608"/>
            <a:ext cx="6236208" cy="3767328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500" dirty="0"/>
              <a:t>About Me: Speaker Introduction</a:t>
            </a:r>
          </a:p>
          <a:p>
            <a:pPr>
              <a:lnSpc>
                <a:spcPct val="100000"/>
              </a:lnSpc>
            </a:pPr>
            <a:r>
              <a:rPr lang="en-US" sz="1500" dirty="0"/>
              <a:t>Introduction to .NET MAUI and Cross-Platform App Development</a:t>
            </a:r>
          </a:p>
          <a:p>
            <a:pPr>
              <a:lnSpc>
                <a:spcPct val="100000"/>
              </a:lnSpc>
            </a:pPr>
            <a:r>
              <a:rPr lang="en-US" sz="1500" dirty="0"/>
              <a:t>Develop on Windows and macOS</a:t>
            </a:r>
          </a:p>
          <a:p>
            <a:pPr>
              <a:lnSpc>
                <a:spcPct val="100000"/>
              </a:lnSpc>
            </a:pPr>
            <a:r>
              <a:rPr lang="en-US" sz="1500" dirty="0"/>
              <a:t>Rapid App Building With XAML, C# &amp; Visual Studio </a:t>
            </a:r>
            <a:r>
              <a:rPr lang="en-US" sz="1500" dirty="0" err="1"/>
              <a:t>vNext</a:t>
            </a:r>
            <a:endParaRPr lang="en-US" sz="1500" dirty="0"/>
          </a:p>
          <a:p>
            <a:pPr>
              <a:lnSpc>
                <a:spcPct val="100000"/>
              </a:lnSpc>
            </a:pPr>
            <a:r>
              <a:rPr lang="en-US" sz="1500" dirty="0"/>
              <a:t>Enhance Apps with the .NET MAUI Community Toolkit</a:t>
            </a:r>
          </a:p>
          <a:p>
            <a:pPr>
              <a:lnSpc>
                <a:spcPct val="100000"/>
              </a:lnSpc>
            </a:pPr>
            <a:r>
              <a:rPr lang="en-US" sz="1500" dirty="0"/>
              <a:t>Simplify Your MVVM Architecture with the MVVM Toolkit</a:t>
            </a:r>
          </a:p>
          <a:p>
            <a:pPr>
              <a:lnSpc>
                <a:spcPct val="100000"/>
              </a:lnSpc>
            </a:pPr>
            <a:r>
              <a:rPr lang="en-US" sz="1500" dirty="0"/>
              <a:t>Build MAUI Apps with C# Markup in VS Code: No XAML Required</a:t>
            </a:r>
          </a:p>
          <a:p>
            <a:pPr>
              <a:lnSpc>
                <a:spcPct val="100000"/>
              </a:lnSpc>
            </a:pPr>
            <a:r>
              <a:rPr lang="en-US" sz="1500" dirty="0"/>
              <a:t>Style Apps With CSS in .NET MAUI (in JetBrains Rider)</a:t>
            </a:r>
          </a:p>
          <a:p>
            <a:pPr>
              <a:lnSpc>
                <a:spcPct val="100000"/>
              </a:lnSpc>
            </a:pPr>
            <a:r>
              <a:rPr lang="en-US" sz="1500" dirty="0"/>
              <a:t>Access Platform-Specific Features With .NET MAUI</a:t>
            </a:r>
          </a:p>
          <a:p>
            <a:pPr>
              <a:lnSpc>
                <a:spcPct val="100000"/>
              </a:lnSpc>
            </a:pPr>
            <a:r>
              <a:rPr lang="en-US" sz="1500" dirty="0"/>
              <a:t>Q&amp;A: Your .NET MAUI Questions Answered</a:t>
            </a:r>
          </a:p>
        </p:txBody>
      </p:sp>
    </p:spTree>
    <p:extLst>
      <p:ext uri="{BB962C8B-B14F-4D97-AF65-F5344CB8AC3E}">
        <p14:creationId xmlns:p14="http://schemas.microsoft.com/office/powerpoint/2010/main" val="289844241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EE42DCE-4A4F-44C4-84E5-261B3BEEF1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E7795F-D9A7-DCCC-391A-1F6BCDAFC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6300216" cy="146304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Practical Examples of Toolkit Features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87F59F2-5FBC-40CD-AD35-376AECE49E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6282982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742FB6-A3C2-A27C-E7F9-0B2D50193688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521208" y="2578608"/>
            <a:ext cx="6300216" cy="3767328"/>
          </a:xfr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sz="1400" b="1"/>
              <a:t>Real-World Use Cases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US" sz="1400"/>
              <a:t>Showcases practical scenarios where toolkit features address typical development problems effectively.</a:t>
            </a:r>
          </a:p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sz="1400" b="1"/>
              <a:t>Feature Integration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US" sz="1400"/>
              <a:t>Highlights how multiple toolkit features combine seamlessly to provide comprehensive solutions.</a:t>
            </a:r>
          </a:p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sz="1400" b="1"/>
              <a:t>Solving Challenges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US" sz="1400"/>
              <a:t>Demonstrates the toolkit’s role in overcoming common obstacles in software development workflows.</a:t>
            </a:r>
          </a:p>
        </p:txBody>
      </p:sp>
      <p:pic>
        <p:nvPicPr>
          <p:cNvPr id="5" name="Content Placeholder 4" descr="People at the meeting desk">
            <a:extLst>
              <a:ext uri="{FF2B5EF4-FFF2-40B4-BE49-F238E27FC236}">
                <a16:creationId xmlns:a16="http://schemas.microsoft.com/office/drawing/2014/main" id="{0C7C5B5D-DAEE-466F-B9EA-F50C5BE7182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 l="26138" r="34594" b="1"/>
          <a:stretch>
            <a:fillRect/>
          </a:stretch>
        </p:blipFill>
        <p:spPr>
          <a:xfrm>
            <a:off x="7586236" y="508090"/>
            <a:ext cx="4081805" cy="5846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25338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EE42DCE-4A4F-44C4-84E5-261B3BEEF1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46877A-E3C2-B111-40C7-3544D122A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6300216" cy="146304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1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Integrating Extensions for Productive Development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87F59F2-5FBC-40CD-AD35-376AECE49E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6282982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074C4A-4653-4AE6-3BA0-7902B7F131F9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521208" y="2578608"/>
            <a:ext cx="6300216" cy="3767328"/>
          </a:xfr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sz="1400" b="1"/>
              <a:t>Toolkit Extensions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US" sz="1400"/>
              <a:t>Extensions enhance development environments by adding useful features and functionalities.</a:t>
            </a:r>
          </a:p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sz="1400" b="1"/>
              <a:t>Boost Productivity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US" sz="1400"/>
              <a:t>Integrating extensions streamlines workflows and accelerates coding efficiency.</a:t>
            </a:r>
          </a:p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sz="1400" b="1"/>
              <a:t>Maintain Cleaner Code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US" sz="1400"/>
              <a:t>Extensions help enforce coding standards and reduce errors for cleaner, maintainable code.</a:t>
            </a:r>
          </a:p>
        </p:txBody>
      </p:sp>
      <p:pic>
        <p:nvPicPr>
          <p:cNvPr id="5" name="Content Placeholder 4" descr="Woman using a laptop">
            <a:extLst>
              <a:ext uri="{FF2B5EF4-FFF2-40B4-BE49-F238E27FC236}">
                <a16:creationId xmlns:a16="http://schemas.microsoft.com/office/drawing/2014/main" id="{C2F9219C-19A3-42C7-AA0D-468B99D8170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 l="31002" r="22400" b="1"/>
          <a:stretch>
            <a:fillRect/>
          </a:stretch>
        </p:blipFill>
        <p:spPr>
          <a:xfrm>
            <a:off x="7586236" y="508090"/>
            <a:ext cx="4081805" cy="5846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4623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C7EFAAB5-34A3-C2FC-70BA-7720CC8ADB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9DD7FC-3A9C-B811-7DA1-B5EFB796C1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208" y="1211766"/>
            <a:ext cx="7237052" cy="4727988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6300"/>
              <a:t>Simplifying Architecture With the MVVM Pattern and MVVM Toolkit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8A44BC8-2508-4575-75F6-0ED3F11E72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6208776"/>
            <a:ext cx="7269480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95907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EE42DCE-4A4F-44C4-84E5-261B3BEEF1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8B1A9C-02B3-D4D5-BBB9-7A53ED6F2E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6300216" cy="146304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Introduction to MVVM in .NET MAUI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87F59F2-5FBC-40CD-AD35-376AECE49E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6282982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EB030B-F940-4B81-FAFA-D6D5D5D0D6B9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521208" y="2578608"/>
            <a:ext cx="6300216" cy="3767328"/>
          </a:xfr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sz="1400" b="1"/>
              <a:t>Separation of Concerns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US" sz="1400"/>
              <a:t>MVVM clearly separates user interface from business logic for cleaner and modular code design.</a:t>
            </a:r>
          </a:p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sz="1400" b="1"/>
              <a:t>Improved Code Organization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US" sz="1400"/>
              <a:t>Using MVVM enhances code maintainability and organization in .NET MAUI applications.</a:t>
            </a:r>
          </a:p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sz="1400" b="1"/>
              <a:t>Easier Testing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US" sz="1400"/>
              <a:t>MVVM facilitates unit testing by isolating business logic from UI elements.</a:t>
            </a:r>
          </a:p>
        </p:txBody>
      </p:sp>
      <p:pic>
        <p:nvPicPr>
          <p:cNvPr id="5" name="Content Placeholder 4" descr="Female drawing flow chart">
            <a:extLst>
              <a:ext uri="{FF2B5EF4-FFF2-40B4-BE49-F238E27FC236}">
                <a16:creationId xmlns:a16="http://schemas.microsoft.com/office/drawing/2014/main" id="{CCC5D388-CC83-41F4-ADCB-54EB0313135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 l="25455" r="28819" b="1"/>
          <a:stretch>
            <a:fillRect/>
          </a:stretch>
        </p:blipFill>
        <p:spPr>
          <a:xfrm>
            <a:off x="7586236" y="508090"/>
            <a:ext cx="4081805" cy="5846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66451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EC38958-9A69-239A-BA79-2AEC73345F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CD9D22-A1A0-0D6F-031D-CA8ACF3851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5160" y="978408"/>
            <a:ext cx="4745736" cy="146304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1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Leveraging the MVVM Toolkit to Reduce Boilerplate</a:t>
            </a:r>
          </a:p>
        </p:txBody>
      </p:sp>
      <p:pic>
        <p:nvPicPr>
          <p:cNvPr id="5" name="Content Placeholder 4" descr="Laptop, smart phone and computer service on digital background">
            <a:extLst>
              <a:ext uri="{FF2B5EF4-FFF2-40B4-BE49-F238E27FC236}">
                <a16:creationId xmlns:a16="http://schemas.microsoft.com/office/drawing/2014/main" id="{579D0BE1-5818-43DF-8A63-7DB63332DAA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 r="2411" b="-3"/>
          <a:stretch>
            <a:fillRect/>
          </a:stretch>
        </p:blipFill>
        <p:spPr>
          <a:xfrm>
            <a:off x="517868" y="508090"/>
            <a:ext cx="5705856" cy="5846990"/>
          </a:xfrm>
          <a:prstGeom prst="rect">
            <a:avLst/>
          </a:prstGeom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6EC109E5-0396-8968-4F42-DFEC280363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16407" y="508090"/>
            <a:ext cx="4660733" cy="149279"/>
          </a:xfrm>
          <a:custGeom>
            <a:avLst/>
            <a:gdLst>
              <a:gd name="connsiteX0" fmla="*/ 0 w 6090847"/>
              <a:gd name="connsiteY0" fmla="*/ 0 h 149279"/>
              <a:gd name="connsiteX1" fmla="*/ 6090847 w 6090847"/>
              <a:gd name="connsiteY1" fmla="*/ 0 h 149279"/>
              <a:gd name="connsiteX2" fmla="*/ 6090847 w 6090847"/>
              <a:gd name="connsiteY2" fmla="*/ 149279 h 149279"/>
              <a:gd name="connsiteX3" fmla="*/ 0 w 6090847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0847" h="149279">
                <a:moveTo>
                  <a:pt x="0" y="0"/>
                </a:moveTo>
                <a:lnTo>
                  <a:pt x="6090847" y="0"/>
                </a:lnTo>
                <a:lnTo>
                  <a:pt x="6090847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B52780-4152-7969-4447-8671BFC51850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6995160" y="2578608"/>
            <a:ext cx="4672584" cy="3767328"/>
          </a:xfr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sz="1400" b="1"/>
              <a:t>Minimizing Repetitive Code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US" sz="1400"/>
              <a:t>The MVVM Toolkit offers base classes designed to reduce repetitive coding tasks efficiently.</a:t>
            </a:r>
          </a:p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sz="1400" b="1"/>
              <a:t>Streamlining Development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US" sz="1400"/>
              <a:t>Helpers in the MVVM Toolkit streamline the development process, enhancing productivity and maintainability.</a:t>
            </a:r>
          </a:p>
        </p:txBody>
      </p:sp>
    </p:spTree>
    <p:extLst>
      <p:ext uri="{BB962C8B-B14F-4D97-AF65-F5344CB8AC3E}">
        <p14:creationId xmlns:p14="http://schemas.microsoft.com/office/powerpoint/2010/main" val="130479985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EE42DCE-4A4F-44C4-84E5-261B3BEEF1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5E46D6-5400-571E-10F3-CEA2872CD6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6300216" cy="146304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7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Best Practices for Scalable Cross-Platform Apps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87F59F2-5FBC-40CD-AD35-376AECE49E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6282982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5CB92B-7261-ACA8-D72E-07B65FA9166A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521208" y="2578608"/>
            <a:ext cx="6300216" cy="3767328"/>
          </a:xfr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sz="1400" b="1"/>
              <a:t>Data Binding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US" sz="1400"/>
              <a:t>Use data binding to synchronize UI and data models efficiently, enhancing app responsiveness and maintainability.</a:t>
            </a:r>
          </a:p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sz="1400" b="1"/>
              <a:t>Command Patterns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US" sz="1400"/>
              <a:t>Apply command patterns to encapsulate requests as objects, facilitating flexible and reusable code.</a:t>
            </a:r>
          </a:p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sz="1400" b="1"/>
              <a:t>Dependency Injection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US" sz="1400"/>
              <a:t>Use dependency injection to manage component dependencies, promoting modular and testable code architecture.</a:t>
            </a:r>
          </a:p>
        </p:txBody>
      </p:sp>
      <p:pic>
        <p:nvPicPr>
          <p:cNvPr id="5" name="Content Placeholder 4" descr="Global communication and collaboration intricately involving electronic ropes and keys through social networking of smart phones equipped with AI.">
            <a:extLst>
              <a:ext uri="{FF2B5EF4-FFF2-40B4-BE49-F238E27FC236}">
                <a16:creationId xmlns:a16="http://schemas.microsoft.com/office/drawing/2014/main" id="{464BB43B-6506-4216-B620-F60D977E4FA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 l="30569" r="22833" b="1"/>
          <a:stretch>
            <a:fillRect/>
          </a:stretch>
        </p:blipFill>
        <p:spPr>
          <a:xfrm>
            <a:off x="7586236" y="508090"/>
            <a:ext cx="4081805" cy="5846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63521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C7EFAAB5-34A3-C2FC-70BA-7720CC8ADB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6062B2-6556-AE27-125E-C8C8172583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208" y="1211766"/>
            <a:ext cx="7237052" cy="4727988"/>
          </a:xfrm>
        </p:spPr>
        <p:txBody>
          <a:bodyPr anchor="b">
            <a:normAutofit/>
          </a:bodyPr>
          <a:lstStyle/>
          <a:p>
            <a:r>
              <a:rPr lang="en-US" sz="7400"/>
              <a:t>Building MAUI Apps With C# Markup: No XAML Required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8A44BC8-2508-4575-75F6-0ED3F11E72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6208776"/>
            <a:ext cx="7269480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336605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4C32CD27-7027-AB2B-38F1-71C08EB840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99B7BF-7C2F-20C6-2118-778DDBCD28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1536" y="978408"/>
            <a:ext cx="6236208" cy="146304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Advantages of Using C# Markup</a:t>
            </a:r>
          </a:p>
        </p:txBody>
      </p:sp>
      <p:pic>
        <p:nvPicPr>
          <p:cNvPr id="5" name="Content Placeholder 4" descr="3D illustration">
            <a:extLst>
              <a:ext uri="{FF2B5EF4-FFF2-40B4-BE49-F238E27FC236}">
                <a16:creationId xmlns:a16="http://schemas.microsoft.com/office/drawing/2014/main" id="{6238AFD9-0102-46C2-9409-4FD5A4A6088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 l="27406" r="18355" b="1"/>
          <a:stretch>
            <a:fillRect/>
          </a:stretch>
        </p:blipFill>
        <p:spPr>
          <a:xfrm>
            <a:off x="517869" y="508091"/>
            <a:ext cx="4221911" cy="5837918"/>
          </a:xfrm>
          <a:prstGeom prst="rect">
            <a:avLst/>
          </a:prstGeom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6DD38CD-CFFE-4ABA-3DC8-01ED90559E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84611" y="508090"/>
            <a:ext cx="6186474" cy="149279"/>
          </a:xfrm>
          <a:custGeom>
            <a:avLst/>
            <a:gdLst>
              <a:gd name="connsiteX0" fmla="*/ 0 w 6090847"/>
              <a:gd name="connsiteY0" fmla="*/ 0 h 149279"/>
              <a:gd name="connsiteX1" fmla="*/ 6090847 w 6090847"/>
              <a:gd name="connsiteY1" fmla="*/ 0 h 149279"/>
              <a:gd name="connsiteX2" fmla="*/ 6090847 w 6090847"/>
              <a:gd name="connsiteY2" fmla="*/ 149279 h 149279"/>
              <a:gd name="connsiteX3" fmla="*/ 0 w 6090847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0847" h="149279">
                <a:moveTo>
                  <a:pt x="0" y="0"/>
                </a:moveTo>
                <a:lnTo>
                  <a:pt x="6090847" y="0"/>
                </a:lnTo>
                <a:lnTo>
                  <a:pt x="6090847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3B7662-59D8-3899-B61F-4A54E322CF82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5431536" y="2578608"/>
            <a:ext cx="6236208" cy="3767328"/>
          </a:xfr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sz="1400" b="1"/>
              <a:t>Programmatic UI Creation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US" sz="1400"/>
              <a:t>Developers can create and modify user interface elements using C# markup programmatically.</a:t>
            </a:r>
          </a:p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sz="1400" b="1"/>
              <a:t>Improved Code Reuse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US" sz="1400"/>
              <a:t>C# markup enhances code reuse by allowing modular UI components to be managed efficiently.</a:t>
            </a:r>
          </a:p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sz="1400" b="1"/>
              <a:t>Reduced Context Switching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US" sz="1400"/>
              <a:t>Using C# markup reduces context switching between design and code environments for developers.</a:t>
            </a:r>
          </a:p>
        </p:txBody>
      </p:sp>
    </p:spTree>
    <p:extLst>
      <p:ext uri="{BB962C8B-B14F-4D97-AF65-F5344CB8AC3E}">
        <p14:creationId xmlns:p14="http://schemas.microsoft.com/office/powerpoint/2010/main" val="378277252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EE42DCE-4A4F-44C4-84E5-261B3BEEF1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2FE7A0-9284-B189-CB53-7F820A2EF6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6300216" cy="146304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Creating Dynamic UIs Purely in C#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87F59F2-5FBC-40CD-AD35-376AECE49E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6282982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F82F30-7DA2-6C70-ADCB-A07E6F1B107B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521208" y="2578608"/>
            <a:ext cx="6300216" cy="3767328"/>
          </a:xfr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sz="1400" b="1"/>
              <a:t>Runtime UI Generation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US" sz="1400"/>
              <a:t>Create user interface elements on-the-fly during application runtime using C# code for flexibility.</a:t>
            </a:r>
          </a:p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sz="1400" b="1"/>
              <a:t>Enhanced Adaptability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US" sz="1400"/>
              <a:t>Building UIs dynamically improves adaptability to complex and changing application requirements.</a:t>
            </a:r>
          </a:p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sz="1400" b="1"/>
              <a:t>Pure C# Implementation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US" sz="1400"/>
              <a:t>All UI components and logic are implemented purely in C# without relying on external tools or markup.</a:t>
            </a:r>
          </a:p>
        </p:txBody>
      </p:sp>
      <p:pic>
        <p:nvPicPr>
          <p:cNvPr id="5" name="Content Placeholder 4" descr="Nuts sweetened with honey are served with fresh fruit after baking in the oven. Vegans can use carob molasses instead of honey if they wish.">
            <a:extLst>
              <a:ext uri="{FF2B5EF4-FFF2-40B4-BE49-F238E27FC236}">
                <a16:creationId xmlns:a16="http://schemas.microsoft.com/office/drawing/2014/main" id="{DA6FFBC6-661E-462C-B47D-94CDD063280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 l="21886" r="31690" b="-1"/>
          <a:stretch>
            <a:fillRect/>
          </a:stretch>
        </p:blipFill>
        <p:spPr>
          <a:xfrm>
            <a:off x="7586236" y="508090"/>
            <a:ext cx="4081805" cy="5846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28479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EC38958-9A69-239A-BA79-2AEC73345F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C58BCC-A578-2433-6E12-420F54505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5160" y="978408"/>
            <a:ext cx="4745736" cy="146304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1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Code Samples and Recommended Scenarios</a:t>
            </a:r>
          </a:p>
        </p:txBody>
      </p:sp>
      <p:pic>
        <p:nvPicPr>
          <p:cNvPr id="5" name="Content Placeholder 4" descr="Taken in the Okavango Delta, Botswana">
            <a:extLst>
              <a:ext uri="{FF2B5EF4-FFF2-40B4-BE49-F238E27FC236}">
                <a16:creationId xmlns:a16="http://schemas.microsoft.com/office/drawing/2014/main" id="{8FAFF38C-F5A3-4555-BE33-E324343215A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 l="20140" r="28383" b="1"/>
          <a:stretch>
            <a:fillRect/>
          </a:stretch>
        </p:blipFill>
        <p:spPr>
          <a:xfrm>
            <a:off x="517868" y="508090"/>
            <a:ext cx="5705856" cy="5846990"/>
          </a:xfrm>
          <a:prstGeom prst="rect">
            <a:avLst/>
          </a:prstGeom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6EC109E5-0396-8968-4F42-DFEC280363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16407" y="508090"/>
            <a:ext cx="4660733" cy="149279"/>
          </a:xfrm>
          <a:custGeom>
            <a:avLst/>
            <a:gdLst>
              <a:gd name="connsiteX0" fmla="*/ 0 w 6090847"/>
              <a:gd name="connsiteY0" fmla="*/ 0 h 149279"/>
              <a:gd name="connsiteX1" fmla="*/ 6090847 w 6090847"/>
              <a:gd name="connsiteY1" fmla="*/ 0 h 149279"/>
              <a:gd name="connsiteX2" fmla="*/ 6090847 w 6090847"/>
              <a:gd name="connsiteY2" fmla="*/ 149279 h 149279"/>
              <a:gd name="connsiteX3" fmla="*/ 0 w 6090847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0847" h="149279">
                <a:moveTo>
                  <a:pt x="0" y="0"/>
                </a:moveTo>
                <a:lnTo>
                  <a:pt x="6090847" y="0"/>
                </a:lnTo>
                <a:lnTo>
                  <a:pt x="6090847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F7F8F9-D043-7467-0B38-DB5015226CC1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6995160" y="2578608"/>
            <a:ext cx="4672584" cy="3767328"/>
          </a:xfr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sz="1400" b="1"/>
              <a:t>Dynamic Layouts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US" sz="1400"/>
              <a:t>C# markup enables flexible, dynamic layouts that adjust automatically based on data and user interactions.</a:t>
            </a:r>
          </a:p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sz="1400" b="1"/>
              <a:t>Data-Driven UI Generation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US" sz="1400"/>
              <a:t>UI elements can be generated dynamically from data sources, improving responsiveness and customization.</a:t>
            </a:r>
          </a:p>
        </p:txBody>
      </p:sp>
    </p:spTree>
    <p:extLst>
      <p:ext uri="{BB962C8B-B14F-4D97-AF65-F5344CB8AC3E}">
        <p14:creationId xmlns:p14="http://schemas.microsoft.com/office/powerpoint/2010/main" val="204971846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C7EFAAB5-34A3-C2FC-70BA-7720CC8ADB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A99D22-CEA0-730B-3980-38417DBD41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208" y="1211766"/>
            <a:ext cx="7237052" cy="4727988"/>
          </a:xfrm>
        </p:spPr>
        <p:txBody>
          <a:bodyPr anchor="b">
            <a:normAutofit/>
          </a:bodyPr>
          <a:lstStyle/>
          <a:p>
            <a:r>
              <a:rPr lang="en-US" sz="7400"/>
              <a:t>About Me: Speaker Introduction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8A44BC8-2508-4575-75F6-0ED3F11E72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6208776"/>
            <a:ext cx="7269480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903148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C7EFAAB5-34A3-C2FC-70BA-7720CC8ADB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9917D0-436C-4A4F-D336-8CA16C3092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208" y="1211766"/>
            <a:ext cx="7237052" cy="4727988"/>
          </a:xfrm>
        </p:spPr>
        <p:txBody>
          <a:bodyPr anchor="b">
            <a:normAutofit/>
          </a:bodyPr>
          <a:lstStyle/>
          <a:p>
            <a:r>
              <a:rPr lang="en-US" sz="6800"/>
              <a:t>Styling Apps With CSS and Web Style Reuse in .NET MAUI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8A44BC8-2508-4575-75F6-0ED3F11E72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6208776"/>
            <a:ext cx="7269480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916258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EC38958-9A69-239A-BA79-2AEC73345F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A44FF3-EE19-F820-D5B2-ACD6C38C3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5160" y="978408"/>
            <a:ext cx="4745736" cy="146304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4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Importing and Using CSS in MAUI Projects</a:t>
            </a:r>
          </a:p>
        </p:txBody>
      </p:sp>
      <p:pic>
        <p:nvPicPr>
          <p:cNvPr id="5" name="Content Placeholder 4" descr="Budget tracking app on smart phone screen, home interior. Male hand holding phone, desktop shot.">
            <a:extLst>
              <a:ext uri="{FF2B5EF4-FFF2-40B4-BE49-F238E27FC236}">
                <a16:creationId xmlns:a16="http://schemas.microsoft.com/office/drawing/2014/main" id="{5798418D-4472-44BB-96A1-A267B2AA877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 l="18884" r="15978" b="1"/>
          <a:stretch>
            <a:fillRect/>
          </a:stretch>
        </p:blipFill>
        <p:spPr>
          <a:xfrm>
            <a:off x="517868" y="508090"/>
            <a:ext cx="5705856" cy="5846990"/>
          </a:xfrm>
          <a:prstGeom prst="rect">
            <a:avLst/>
          </a:prstGeom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6EC109E5-0396-8968-4F42-DFEC280363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16407" y="508090"/>
            <a:ext cx="4660733" cy="149279"/>
          </a:xfrm>
          <a:custGeom>
            <a:avLst/>
            <a:gdLst>
              <a:gd name="connsiteX0" fmla="*/ 0 w 6090847"/>
              <a:gd name="connsiteY0" fmla="*/ 0 h 149279"/>
              <a:gd name="connsiteX1" fmla="*/ 6090847 w 6090847"/>
              <a:gd name="connsiteY1" fmla="*/ 0 h 149279"/>
              <a:gd name="connsiteX2" fmla="*/ 6090847 w 6090847"/>
              <a:gd name="connsiteY2" fmla="*/ 149279 h 149279"/>
              <a:gd name="connsiteX3" fmla="*/ 0 w 6090847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0847" h="149279">
                <a:moveTo>
                  <a:pt x="0" y="0"/>
                </a:moveTo>
                <a:lnTo>
                  <a:pt x="6090847" y="0"/>
                </a:lnTo>
                <a:lnTo>
                  <a:pt x="6090847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584300-6DFF-0151-FC84-CF28838E71B2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6995160" y="2578608"/>
            <a:ext cx="4672584" cy="3767328"/>
          </a:xfr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sz="1400" b="1"/>
              <a:t>Including CSS Files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US" sz="1400"/>
              <a:t>Learn the process to import CSS files into a MAUI project to manage styles separately from code logic.</a:t>
            </a:r>
          </a:p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sz="1400" b="1"/>
              <a:t>Applying Styles to Controls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US" sz="1400"/>
              <a:t>Apply CSS styles effectively to UI controls for a clear separation between design and application logic.</a:t>
            </a:r>
          </a:p>
        </p:txBody>
      </p:sp>
    </p:spTree>
    <p:extLst>
      <p:ext uri="{BB962C8B-B14F-4D97-AF65-F5344CB8AC3E}">
        <p14:creationId xmlns:p14="http://schemas.microsoft.com/office/powerpoint/2010/main" val="113157659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4C32CD27-7027-AB2B-38F1-71C08EB840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0A6FA5-8834-55B8-FD6C-E4A79A00C4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1536" y="978408"/>
            <a:ext cx="6236208" cy="146304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Reusing Existing Web Styles</a:t>
            </a:r>
          </a:p>
        </p:txBody>
      </p:sp>
      <p:pic>
        <p:nvPicPr>
          <p:cNvPr id="5" name="Content Placeholder 4" descr="Yound man drawing on a clear whiteboard">
            <a:extLst>
              <a:ext uri="{FF2B5EF4-FFF2-40B4-BE49-F238E27FC236}">
                <a16:creationId xmlns:a16="http://schemas.microsoft.com/office/drawing/2014/main" id="{312D1348-6661-4E71-A959-E06140FD6C7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 l="38738" r="12989" b="1"/>
          <a:stretch>
            <a:fillRect/>
          </a:stretch>
        </p:blipFill>
        <p:spPr>
          <a:xfrm>
            <a:off x="517869" y="508091"/>
            <a:ext cx="4221911" cy="5837918"/>
          </a:xfrm>
          <a:prstGeom prst="rect">
            <a:avLst/>
          </a:prstGeom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6DD38CD-CFFE-4ABA-3DC8-01ED90559E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84611" y="508090"/>
            <a:ext cx="6186474" cy="149279"/>
          </a:xfrm>
          <a:custGeom>
            <a:avLst/>
            <a:gdLst>
              <a:gd name="connsiteX0" fmla="*/ 0 w 6090847"/>
              <a:gd name="connsiteY0" fmla="*/ 0 h 149279"/>
              <a:gd name="connsiteX1" fmla="*/ 6090847 w 6090847"/>
              <a:gd name="connsiteY1" fmla="*/ 0 h 149279"/>
              <a:gd name="connsiteX2" fmla="*/ 6090847 w 6090847"/>
              <a:gd name="connsiteY2" fmla="*/ 149279 h 149279"/>
              <a:gd name="connsiteX3" fmla="*/ 0 w 6090847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0847" h="149279">
                <a:moveTo>
                  <a:pt x="0" y="0"/>
                </a:moveTo>
                <a:lnTo>
                  <a:pt x="6090847" y="0"/>
                </a:lnTo>
                <a:lnTo>
                  <a:pt x="6090847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A9BA28-360D-7C13-5B38-9F4DBC2FEB25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5431536" y="2578608"/>
            <a:ext cx="6236208" cy="3767328"/>
          </a:xfr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sz="1400" b="1"/>
              <a:t>Leverage Web Development Skills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US" sz="1400"/>
              <a:t>Utilize your existing web development knowledge to efficiently style MAUI applications.</a:t>
            </a:r>
          </a:p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sz="1400" b="1"/>
              <a:t>Save Development Time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US" sz="1400"/>
              <a:t>Reusing web assets reduces styling time, accelerating app development and deployment.</a:t>
            </a:r>
          </a:p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sz="1400" b="1"/>
              <a:t>Maintain Brand Consistency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US" sz="1400"/>
              <a:t>Consistent styling across web and MAUI apps ensures strong and uniform brand identity.</a:t>
            </a:r>
          </a:p>
        </p:txBody>
      </p:sp>
    </p:spTree>
    <p:extLst>
      <p:ext uri="{BB962C8B-B14F-4D97-AF65-F5344CB8AC3E}">
        <p14:creationId xmlns:p14="http://schemas.microsoft.com/office/powerpoint/2010/main" val="4351334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EE42DCE-4A4F-44C4-84E5-261B3BEEF1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355354-E23B-BD3B-39A5-33F6E63555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6300216" cy="146304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7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Techniques for Consistent Multi-Platform Design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87F59F2-5FBC-40CD-AD35-376AECE49E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6282982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1D31CA-1AA6-8662-D9EB-586CE0FAB2BF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521208" y="2578608"/>
            <a:ext cx="6300216" cy="3767328"/>
          </a:xfr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sz="1400" b="1"/>
              <a:t>Leveraging CSS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US" sz="1400"/>
              <a:t>Utilize CSS to maintain consistent styling across different platforms for a unified app appearance.</a:t>
            </a:r>
          </a:p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sz="1400" b="1"/>
              <a:t>Shared Stylesheets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US" sz="1400"/>
              <a:t>Employ shared stylesheets to centralize design elements and ensure uniformity across devices.</a:t>
            </a:r>
          </a:p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sz="1400" b="1"/>
              <a:t>Cohesive User Experience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US" sz="1400"/>
              <a:t>Best practices help create a seamless and cohesive experience on various devices and screen sizes.</a:t>
            </a:r>
          </a:p>
        </p:txBody>
      </p:sp>
      <p:pic>
        <p:nvPicPr>
          <p:cNvPr id="5" name="Content Placeholder 4" descr="Generic Smart Digital Device Series">
            <a:extLst>
              <a:ext uri="{FF2B5EF4-FFF2-40B4-BE49-F238E27FC236}">
                <a16:creationId xmlns:a16="http://schemas.microsoft.com/office/drawing/2014/main" id="{51050CC6-DC8C-4934-89EB-44FDFEC865B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 l="22631" r="32864" b="-2"/>
          <a:stretch>
            <a:fillRect/>
          </a:stretch>
        </p:blipFill>
        <p:spPr>
          <a:xfrm>
            <a:off x="7586236" y="508090"/>
            <a:ext cx="4081805" cy="5846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72545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C7EFAAB5-34A3-C2FC-70BA-7720CC8ADB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D85F62-4273-CA12-6563-5039DFDEE0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208" y="1211766"/>
            <a:ext cx="7237052" cy="4727988"/>
          </a:xfrm>
        </p:spPr>
        <p:txBody>
          <a:bodyPr anchor="b">
            <a:normAutofit/>
          </a:bodyPr>
          <a:lstStyle/>
          <a:p>
            <a:r>
              <a:rPr lang="en-US" sz="6800"/>
              <a:t>Accessing Platform-Specific Features With .NET MAUI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8A44BC8-2508-4575-75F6-0ED3F11E72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6208776"/>
            <a:ext cx="7269480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405246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EE42DCE-4A4F-44C4-84E5-261B3BEEF1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81C6AC-6DA5-6EF8-985C-2759E3DA5C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6300216" cy="146304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1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Device Feature Abstraction in .NET MAUI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87F59F2-5FBC-40CD-AD35-376AECE49E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6282982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501F9D-9BA1-2C2B-6246-44CB1C11C191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521208" y="2578608"/>
            <a:ext cx="6300216" cy="3767328"/>
          </a:xfr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sz="1400" b="1"/>
              <a:t>Unified API Access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US" sz="1400"/>
              <a:t>.NET MAUI offers unified APIs simplifying feature access across multiple device platforms.</a:t>
            </a:r>
          </a:p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sz="1400" b="1"/>
              <a:t>Sensors Integration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US" sz="1400"/>
              <a:t>APIs enable consistent access to device sensors like accelerometers and gyroscopes across platforms.</a:t>
            </a:r>
          </a:p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sz="1400" b="1"/>
              <a:t>Camera and Notifications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US" sz="1400"/>
              <a:t>Support for camera usage and notification management is streamlined via cross-platform APIs.</a:t>
            </a:r>
          </a:p>
        </p:txBody>
      </p:sp>
      <p:pic>
        <p:nvPicPr>
          <p:cNvPr id="5" name="Content Placeholder 4" descr="Cloud computing application theory.">
            <a:extLst>
              <a:ext uri="{FF2B5EF4-FFF2-40B4-BE49-F238E27FC236}">
                <a16:creationId xmlns:a16="http://schemas.microsoft.com/office/drawing/2014/main" id="{81504EA7-D89A-47BC-8EFE-6AED5D5540A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 l="37315" r="16087" b="1"/>
          <a:stretch>
            <a:fillRect/>
          </a:stretch>
        </p:blipFill>
        <p:spPr>
          <a:xfrm>
            <a:off x="7586236" y="508090"/>
            <a:ext cx="4081805" cy="5846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76801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4C32CD27-7027-AB2B-38F1-71C08EB840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7B1848-F0A0-9955-4C58-96822EE752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1536" y="978408"/>
            <a:ext cx="6236208" cy="146304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4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Utilizing Platform APIs without Platform-Specific Code</a:t>
            </a:r>
          </a:p>
        </p:txBody>
      </p:sp>
      <p:pic>
        <p:nvPicPr>
          <p:cNvPr id="5" name="Content Placeholder 4" descr="Continent - Geographic Area, 4K Resolution, Abstract, Animation - Moving Image, Binary Code">
            <a:extLst>
              <a:ext uri="{FF2B5EF4-FFF2-40B4-BE49-F238E27FC236}">
                <a16:creationId xmlns:a16="http://schemas.microsoft.com/office/drawing/2014/main" id="{80243C92-C328-4D7E-BC3B-90D98719257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 l="20024" r="39296" b="-1"/>
          <a:stretch>
            <a:fillRect/>
          </a:stretch>
        </p:blipFill>
        <p:spPr>
          <a:xfrm>
            <a:off x="517869" y="508091"/>
            <a:ext cx="4221911" cy="5837918"/>
          </a:xfrm>
          <a:prstGeom prst="rect">
            <a:avLst/>
          </a:prstGeom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6DD38CD-CFFE-4ABA-3DC8-01ED90559E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84611" y="508090"/>
            <a:ext cx="6186474" cy="149279"/>
          </a:xfrm>
          <a:custGeom>
            <a:avLst/>
            <a:gdLst>
              <a:gd name="connsiteX0" fmla="*/ 0 w 6090847"/>
              <a:gd name="connsiteY0" fmla="*/ 0 h 149279"/>
              <a:gd name="connsiteX1" fmla="*/ 6090847 w 6090847"/>
              <a:gd name="connsiteY1" fmla="*/ 0 h 149279"/>
              <a:gd name="connsiteX2" fmla="*/ 6090847 w 6090847"/>
              <a:gd name="connsiteY2" fmla="*/ 149279 h 149279"/>
              <a:gd name="connsiteX3" fmla="*/ 0 w 6090847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0847" h="149279">
                <a:moveTo>
                  <a:pt x="0" y="0"/>
                </a:moveTo>
                <a:lnTo>
                  <a:pt x="6090847" y="0"/>
                </a:lnTo>
                <a:lnTo>
                  <a:pt x="6090847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ACE4D3-5D73-7401-F55A-B16176688015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5431536" y="2578608"/>
            <a:ext cx="6236208" cy="3767328"/>
          </a:xfr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sz="1400" b="1"/>
              <a:t>Shared Codebase Advantage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US" sz="1400"/>
              <a:t>Using a shared codebase reduces duplication and streamlines development across multiple platforms.</a:t>
            </a:r>
          </a:p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sz="1400" b="1"/>
              <a:t>MAUI Abstractions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US" sz="1400"/>
              <a:t>MAUI abstractions allow direct access to platform features without writing platform-specific code.</a:t>
            </a:r>
          </a:p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sz="1400" b="1"/>
              <a:t>Simplified Maintenance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US" sz="1400"/>
              <a:t>Maintaining one codebase simplifies updates and bug fixes, enhancing efficiency in app lifecycle management.</a:t>
            </a:r>
          </a:p>
        </p:txBody>
      </p:sp>
    </p:spTree>
    <p:extLst>
      <p:ext uri="{BB962C8B-B14F-4D97-AF65-F5344CB8AC3E}">
        <p14:creationId xmlns:p14="http://schemas.microsoft.com/office/powerpoint/2010/main" val="370962077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EE42DCE-4A4F-44C4-84E5-261B3BEEF1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2594E3-26A2-34DF-1E10-C8EE697687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6300216" cy="146304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Real-World Examples and Use Cases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87F59F2-5FBC-40CD-AD35-376AECE49E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6282982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41F87C-7941-B13A-627C-611437DC4A95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521208" y="2578608"/>
            <a:ext cx="6300216" cy="3767328"/>
          </a:xfr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sz="1400" b="1"/>
              <a:t>Geolocation Capabilities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US" sz="1400"/>
              <a:t>Utilizing geolocation enables location-based services and real-time navigation in various applications.</a:t>
            </a:r>
          </a:p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sz="1400" b="1"/>
              <a:t>Accelerometer Usage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US" sz="1400"/>
              <a:t>Accelerometer sensors detect motion and orientation, enhancing user interaction and fitness tracking.</a:t>
            </a:r>
          </a:p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sz="1400" b="1"/>
              <a:t>File System Access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US" sz="1400"/>
              <a:t>File system access allows applications to manage and store user data efficiently and securely.</a:t>
            </a:r>
          </a:p>
        </p:txBody>
      </p:sp>
      <p:pic>
        <p:nvPicPr>
          <p:cNvPr id="5" name="Content Placeholder 4" descr="Digital work of Smart Mobile Phone with Digital Map and Location Point">
            <a:extLst>
              <a:ext uri="{FF2B5EF4-FFF2-40B4-BE49-F238E27FC236}">
                <a16:creationId xmlns:a16="http://schemas.microsoft.com/office/drawing/2014/main" id="{376F0AF5-2E95-481A-B3CF-AD6DBA77035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 l="27462" r="25940" b="1"/>
          <a:stretch>
            <a:fillRect/>
          </a:stretch>
        </p:blipFill>
        <p:spPr>
          <a:xfrm>
            <a:off x="7586236" y="508090"/>
            <a:ext cx="4081805" cy="5846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75197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C7EFAAB5-34A3-C2FC-70BA-7720CC8ADB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BEBB62-6A4E-D4B9-CBCA-8BF1287D62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208" y="1211766"/>
            <a:ext cx="7237052" cy="4727988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6300"/>
              <a:t>Q&amp;A: Your .NET MAUI App Development Questions Answered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8A44BC8-2508-4575-75F6-0ED3F11E72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6208776"/>
            <a:ext cx="7269480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515226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EC38958-9A69-239A-BA79-2AEC73345F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BABB2E-76C6-BA06-25C0-6C0CDB093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5160" y="978408"/>
            <a:ext cx="4745736" cy="146304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7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Open Floor for Attendee Questions</a:t>
            </a:r>
          </a:p>
        </p:txBody>
      </p:sp>
      <p:pic>
        <p:nvPicPr>
          <p:cNvPr id="5" name="Content Placeholder 4" descr="3d concept">
            <a:extLst>
              <a:ext uri="{FF2B5EF4-FFF2-40B4-BE49-F238E27FC236}">
                <a16:creationId xmlns:a16="http://schemas.microsoft.com/office/drawing/2014/main" id="{51F6C3C9-EB93-4322-8A6E-AD668B10497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 l="23105" r="3705"/>
          <a:stretch>
            <a:fillRect/>
          </a:stretch>
        </p:blipFill>
        <p:spPr>
          <a:xfrm>
            <a:off x="517868" y="508090"/>
            <a:ext cx="5705856" cy="5846990"/>
          </a:xfrm>
          <a:prstGeom prst="rect">
            <a:avLst/>
          </a:prstGeom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6EC109E5-0396-8968-4F42-DFEC280363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16407" y="508090"/>
            <a:ext cx="4660733" cy="149279"/>
          </a:xfrm>
          <a:custGeom>
            <a:avLst/>
            <a:gdLst>
              <a:gd name="connsiteX0" fmla="*/ 0 w 6090847"/>
              <a:gd name="connsiteY0" fmla="*/ 0 h 149279"/>
              <a:gd name="connsiteX1" fmla="*/ 6090847 w 6090847"/>
              <a:gd name="connsiteY1" fmla="*/ 0 h 149279"/>
              <a:gd name="connsiteX2" fmla="*/ 6090847 w 6090847"/>
              <a:gd name="connsiteY2" fmla="*/ 149279 h 149279"/>
              <a:gd name="connsiteX3" fmla="*/ 0 w 6090847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0847" h="149279">
                <a:moveTo>
                  <a:pt x="0" y="0"/>
                </a:moveTo>
                <a:lnTo>
                  <a:pt x="6090847" y="0"/>
                </a:lnTo>
                <a:lnTo>
                  <a:pt x="6090847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1D6834-A9FB-AA5E-D0C7-D693D9788328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6995160" y="2578608"/>
            <a:ext cx="4672584" cy="3767328"/>
          </a:xfr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sz="1400" b="1"/>
              <a:t>Encourage Open Dialogue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US" sz="1400"/>
              <a:t>Invite attendees to ask questions on any covered topic or related challenges they face.</a:t>
            </a:r>
          </a:p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sz="1400" b="1"/>
              <a:t>Focus on Cross-Platform Development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US" sz="1400"/>
              <a:t>Address concerns and issues specifically related to building cross-platform apps using .NET MAUI.</a:t>
            </a:r>
          </a:p>
        </p:txBody>
      </p:sp>
    </p:spTree>
    <p:extLst>
      <p:ext uri="{BB962C8B-B14F-4D97-AF65-F5344CB8AC3E}">
        <p14:creationId xmlns:p14="http://schemas.microsoft.com/office/powerpoint/2010/main" val="106451367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EE42DCE-4A4F-44C4-84E5-261B3BEEF1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254975-7157-A733-FC30-75549CE19F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6300216" cy="146304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1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Professional Background and Expertise with .NET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87F59F2-5FBC-40CD-AD35-376AECE49E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6282982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088551-4698-C65C-0F12-883130E75C7F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521208" y="2578608"/>
            <a:ext cx="6300216" cy="3767328"/>
          </a:xfr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sz="1400" b="1" dirty="0"/>
              <a:t>Extensive .NET Experience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US" sz="1400" dirty="0"/>
              <a:t>Proven expertise in building applications using the comprehensive .NET ecosystem across multiple industries since .NET’s initial release.</a:t>
            </a:r>
          </a:p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sz="1400" b="1" dirty="0"/>
              <a:t>Author of .NET Books for </a:t>
            </a:r>
            <a:r>
              <a:rPr lang="en-US" sz="1400" b="1" dirty="0" err="1"/>
              <a:t>Packt</a:t>
            </a:r>
            <a:r>
              <a:rPr lang="en-US" sz="1400" b="1" dirty="0"/>
              <a:t> Publishing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US" sz="1400" dirty="0"/>
              <a:t>Written multiple books for .NET developers on .NET parallel programming and WinUI and serve on </a:t>
            </a:r>
            <a:r>
              <a:rPr lang="en-US" sz="1400" dirty="0" err="1"/>
              <a:t>Packt’s</a:t>
            </a:r>
            <a:r>
              <a:rPr lang="en-US" sz="1400" dirty="0"/>
              <a:t> .NET expert advisory board.</a:t>
            </a:r>
          </a:p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sz="1400" b="1" dirty="0"/>
              <a:t>Content Developer on Microsoft Learn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US" sz="1400" dirty="0"/>
              <a:t>Continuously learning and integrating the latest .NET, Windows SDK, and Windows App SDK technologies to the documentation and samples on learn.microsoft.com.</a:t>
            </a:r>
          </a:p>
        </p:txBody>
      </p:sp>
      <p:pic>
        <p:nvPicPr>
          <p:cNvPr id="5" name="Content Placeholder 4" descr="Modern data center and technology background">
            <a:extLst>
              <a:ext uri="{FF2B5EF4-FFF2-40B4-BE49-F238E27FC236}">
                <a16:creationId xmlns:a16="http://schemas.microsoft.com/office/drawing/2014/main" id="{6DD020F3-5429-4045-A17E-F7533940882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 l="27224" r="49564" b="-1"/>
          <a:stretch>
            <a:fillRect/>
          </a:stretch>
        </p:blipFill>
        <p:spPr>
          <a:xfrm>
            <a:off x="7586236" y="508090"/>
            <a:ext cx="4081805" cy="5846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43297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E10BDB4-64F2-477D-A03B-9F8352D5E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A1812B-1E78-FFF9-1881-275E73D798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5020056" cy="166420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Sharing Additional Resources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3367C65-B72C-202E-98A7-9B20F8F2F5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7" y="508090"/>
            <a:ext cx="5020056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E558C32-DE71-E6B3-A032-D3EA9CB0FC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6463" y="611650"/>
            <a:ext cx="5504688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pic>
        <p:nvPicPr>
          <p:cNvPr id="5" name="Content Placeholder 4" descr="Graduation cap, book, light bulb, magnifying glass on a blue background. 3d illustration">
            <a:extLst>
              <a:ext uri="{FF2B5EF4-FFF2-40B4-BE49-F238E27FC236}">
                <a16:creationId xmlns:a16="http://schemas.microsoft.com/office/drawing/2014/main" id="{AEFC4A71-77E1-48F8-B217-250C5D31A28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 t="6740" r="-1" b="-1"/>
          <a:stretch>
            <a:fillRect/>
          </a:stretch>
        </p:blipFill>
        <p:spPr>
          <a:xfrm>
            <a:off x="517867" y="2834640"/>
            <a:ext cx="5020056" cy="3511296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0B893C-DA8D-4BEA-3712-20D1B34BF5A7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6163056" y="978408"/>
            <a:ext cx="5504688" cy="5367528"/>
          </a:xfr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sz="1400" b="1"/>
              <a:t>Documentation Access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US" sz="1400"/>
              <a:t>Provides comprehensive documentation to support learning and problem solving in your field.</a:t>
            </a:r>
          </a:p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sz="1400" b="1"/>
              <a:t>Tutorials and Guides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US" sz="1400"/>
              <a:t>Offers step-by-step tutorials and guides to enhance practical skills and knowledge.</a:t>
            </a:r>
          </a:p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sz="1400" b="1"/>
              <a:t>Community Groups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US" sz="1400"/>
              <a:t>Engage with community groups to share ideas, ask questions, and collaborate on projects.</a:t>
            </a:r>
          </a:p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sz="1400" b="1"/>
              <a:t>Sample Projects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US" sz="1400"/>
              <a:t>Access sample projects to practice and apply new skills in real-world scenarios.</a:t>
            </a:r>
          </a:p>
        </p:txBody>
      </p:sp>
    </p:spTree>
    <p:extLst>
      <p:ext uri="{BB962C8B-B14F-4D97-AF65-F5344CB8AC3E}">
        <p14:creationId xmlns:p14="http://schemas.microsoft.com/office/powerpoint/2010/main" val="260968115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34C0330F-1D4F-4552-B799-615DD237B6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65B927-D780-4AE6-C783-29A5D0B366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4754880" cy="146304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4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Invitation to Connect and Continue Learning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2BE0106-0C20-465B-A1BE-0BAC2737B1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1" y="508090"/>
            <a:ext cx="4672966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7C014B-058F-2B62-08FB-35B97B9ED643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521208" y="2578608"/>
            <a:ext cx="4672584" cy="3767328"/>
          </a:xfr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sz="1400" b="1"/>
              <a:t>Social Media Engagement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US" sz="1400"/>
              <a:t>Use social media platforms to connect with peers for sharing knowledge and support in .NET MAUI development.</a:t>
            </a:r>
          </a:p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sz="1400" b="1"/>
              <a:t>Community Events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US" sz="1400"/>
              <a:t>Participate in community events to foster collaboration, learn new skills, and stay updated on .NET MAUI advancements.</a:t>
            </a:r>
          </a:p>
        </p:txBody>
      </p:sp>
      <p:pic>
        <p:nvPicPr>
          <p:cNvPr id="5" name="Content Placeholder 4" descr="Diamonds are nothing more than chunks of coal that stuck to their jobs">
            <a:extLst>
              <a:ext uri="{FF2B5EF4-FFF2-40B4-BE49-F238E27FC236}">
                <a16:creationId xmlns:a16="http://schemas.microsoft.com/office/drawing/2014/main" id="{BACD8BE8-BE0D-4278-B79A-E2EDF64D3F3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 l="21004" r="13814" b="1"/>
          <a:stretch>
            <a:fillRect/>
          </a:stretch>
        </p:blipFill>
        <p:spPr>
          <a:xfrm>
            <a:off x="5958018" y="508090"/>
            <a:ext cx="5709726" cy="5846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84522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EF92585-7A99-6108-9663-8C59032742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C6D5B03A-B780-A698-DFA9-C9932F22D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3845" y="3079474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4D1054-87A8-E207-73F7-410E15DF6F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1325880"/>
            <a:ext cx="11155680" cy="1408176"/>
          </a:xfrm>
        </p:spPr>
        <p:txBody>
          <a:bodyPr anchor="b">
            <a:normAutofit/>
          </a:bodyPr>
          <a:lstStyle/>
          <a:p>
            <a:r>
              <a:rPr lang="en-US" sz="6800"/>
              <a:t>Conclusion</a:t>
            </a:r>
          </a:p>
        </p:txBody>
      </p:sp>
      <p:graphicFrame>
        <p:nvGraphicFramePr>
          <p:cNvPr id="11" name="Content Placeholder 2">
            <a:extLst>
              <a:ext uri="{FF2B5EF4-FFF2-40B4-BE49-F238E27FC236}">
                <a16:creationId xmlns:a16="http://schemas.microsoft.com/office/drawing/2014/main" id="{7D3AE70E-148A-42E6-BAA7-CC3896A609C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78068946"/>
              </p:ex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GraphicFramePr>
        <p:xfrm>
          <a:off x="521208" y="3785616"/>
          <a:ext cx="11155680" cy="24688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6317134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4C32CD27-7027-AB2B-38F1-71C08EB840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623BF9-6956-41FA-4EF1-9465C87C07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1536" y="978408"/>
            <a:ext cx="6236208" cy="146304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1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Notable Projects and Community Involvement</a:t>
            </a:r>
          </a:p>
        </p:txBody>
      </p:sp>
      <p:pic>
        <p:nvPicPr>
          <p:cNvPr id="5" name="Content Placeholder 4" descr="Young African American man working remotely using a computer at a desk in his home office">
            <a:extLst>
              <a:ext uri="{FF2B5EF4-FFF2-40B4-BE49-F238E27FC236}">
                <a16:creationId xmlns:a16="http://schemas.microsoft.com/office/drawing/2014/main" id="{FE9882C2-9B16-41C7-9177-86DDB739A18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 l="22357" r="29370" b="1"/>
          <a:stretch>
            <a:fillRect/>
          </a:stretch>
        </p:blipFill>
        <p:spPr>
          <a:xfrm>
            <a:off x="517869" y="508091"/>
            <a:ext cx="4221911" cy="5837918"/>
          </a:xfrm>
          <a:prstGeom prst="rect">
            <a:avLst/>
          </a:prstGeom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6DD38CD-CFFE-4ABA-3DC8-01ED90559E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84611" y="508090"/>
            <a:ext cx="6186474" cy="149279"/>
          </a:xfrm>
          <a:custGeom>
            <a:avLst/>
            <a:gdLst>
              <a:gd name="connsiteX0" fmla="*/ 0 w 6090847"/>
              <a:gd name="connsiteY0" fmla="*/ 0 h 149279"/>
              <a:gd name="connsiteX1" fmla="*/ 6090847 w 6090847"/>
              <a:gd name="connsiteY1" fmla="*/ 0 h 149279"/>
              <a:gd name="connsiteX2" fmla="*/ 6090847 w 6090847"/>
              <a:gd name="connsiteY2" fmla="*/ 149279 h 149279"/>
              <a:gd name="connsiteX3" fmla="*/ 0 w 6090847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0847" h="149279">
                <a:moveTo>
                  <a:pt x="0" y="0"/>
                </a:moveTo>
                <a:lnTo>
                  <a:pt x="6090847" y="0"/>
                </a:lnTo>
                <a:lnTo>
                  <a:pt x="6090847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4018A1-C196-C651-B3D5-8E0A8F32E33D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5431536" y="2578608"/>
            <a:ext cx="6236208" cy="3767328"/>
          </a:xfr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sz="1400" b="1" dirty="0"/>
              <a:t>Open-Source Contributions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US" sz="1400" dirty="0"/>
              <a:t>Contributed code and improvements to various open-source .NET projects and the Microsoft Learn documentation, which is also open-source.</a:t>
            </a:r>
          </a:p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sz="1400" b="1" dirty="0"/>
              <a:t>Community Participation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US" sz="1400" dirty="0"/>
              <a:t>Active member of developer communities and awarded as Microsoft MVP 12 times before joining Microsoft in 2022. Share daily links on my blog for .NET developers since 2007.</a:t>
            </a:r>
          </a:p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sz="1400" b="1" dirty="0"/>
              <a:t>Webinars and Talks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US" sz="1400" dirty="0"/>
              <a:t>Delivered in-person and online sessions to empower others in mastering .NET, Windows, and cross-platform development skills.</a:t>
            </a:r>
          </a:p>
        </p:txBody>
      </p:sp>
    </p:spTree>
    <p:extLst>
      <p:ext uri="{BB962C8B-B14F-4D97-AF65-F5344CB8AC3E}">
        <p14:creationId xmlns:p14="http://schemas.microsoft.com/office/powerpoint/2010/main" val="239257352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C7EFAAB5-34A3-C2FC-70BA-7720CC8ADB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917491-F009-5407-CF38-C1E3214BB3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208" y="1211766"/>
            <a:ext cx="7237052" cy="4727988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6300"/>
              <a:t>Introduction to .NET MAUI and Cross-Platform App Development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8A44BC8-2508-4575-75F6-0ED3F11E72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6208776"/>
            <a:ext cx="7269480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197691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34C0330F-1D4F-4552-B799-615DD237B6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68773E-1EA3-03DC-7395-47C6F295B9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4754880" cy="146304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1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Overview of .NET MAUI and Supported Platforms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2BE0106-0C20-465B-A1BE-0BAC2737B1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1" y="508090"/>
            <a:ext cx="4672966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191EB8-1522-B419-45F2-9FD5EC790900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521208" y="2578608"/>
            <a:ext cx="4672584" cy="3767328"/>
          </a:xfr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sz="1400" b="1" dirty="0"/>
              <a:t>Multi-platform Framework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US" sz="1400" dirty="0"/>
              <a:t>.NET MAUI allows building apps for multiple platforms using a single shared codebase.</a:t>
            </a:r>
          </a:p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sz="1400" b="1" dirty="0"/>
              <a:t>Supported Platforms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US" sz="1400" dirty="0"/>
              <a:t>.NET MAUI supports Windows &amp; macOS on the desktop and the iOS &amp; Android mobile operating systems enabling cross-device compatibility for most app users today.</a:t>
            </a:r>
          </a:p>
        </p:txBody>
      </p:sp>
      <p:pic>
        <p:nvPicPr>
          <p:cNvPr id="5" name="Content Placeholder 4" descr="Laptop, smart phone and computer service">
            <a:extLst>
              <a:ext uri="{FF2B5EF4-FFF2-40B4-BE49-F238E27FC236}">
                <a16:creationId xmlns:a16="http://schemas.microsoft.com/office/drawing/2014/main" id="{B68FB805-4589-48CF-BF88-C427F9732A3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 t="4972" r="1" b="1073"/>
          <a:stretch>
            <a:fillRect/>
          </a:stretch>
        </p:blipFill>
        <p:spPr>
          <a:xfrm>
            <a:off x="5958018" y="508090"/>
            <a:ext cx="5709726" cy="5846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85503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53AE3C-AC4F-907C-B473-B9A30D2150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C81933E-93BD-38CE-3C98-D10B2844C5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1" y="508090"/>
            <a:ext cx="3412998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3B7A5C-39EE-77A0-28F9-DF51372312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6008" y="611650"/>
            <a:ext cx="7031736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A7E81F-6BFB-A3AA-EFF9-2BC2A6C045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3410712" cy="5376672"/>
          </a:xfrm>
        </p:spPr>
        <p:txBody>
          <a:bodyPr>
            <a:normAutofit/>
          </a:bodyPr>
          <a:lstStyle/>
          <a:p>
            <a:r>
              <a:rPr lang="en-US" sz="4000"/>
              <a:t>Benefits of a Single Codebase for iOS, Android, macOS, and Windows</a:t>
            </a:r>
          </a:p>
        </p:txBody>
      </p:sp>
      <p:graphicFrame>
        <p:nvGraphicFramePr>
          <p:cNvPr id="4" name="Content Placeholder 4">
            <a:extLst>
              <a:ext uri="{FF2B5EF4-FFF2-40B4-BE49-F238E27FC236}">
                <a16:creationId xmlns:a16="http://schemas.microsoft.com/office/drawing/2014/main" id="{B964A6EE-4934-487B-A1F7-6919D46BD54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94536084"/>
              </p:ex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VisualTitledTextBox"/>
                  </p202:designTagLst>
                </p202:designPr>
              </p:ext>
            </p:extLst>
          </p:nvPr>
        </p:nvGraphicFramePr>
        <p:xfrm>
          <a:off x="4636008" y="1042416"/>
          <a:ext cx="7031736" cy="53126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402413752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EE42DCE-4A4F-44C4-84E5-261B3BEEF1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D3C4A5-F3FB-55DB-61F7-22F9C371AE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6300216" cy="146304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4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.NET MAUI vs Other </a:t>
            </a:r>
            <a:r>
              <a:rPr lang="en-US" sz="3400" dirty="0"/>
              <a:t>Cross-Platform</a:t>
            </a:r>
            <a:r>
              <a:rPr lang="en-US" sz="34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Other Frameworks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87F59F2-5FBC-40CD-AD35-376AECE49E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6282982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A6F8263-5A8E-DE61-0407-034AB1FA3552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521208" y="2578608"/>
            <a:ext cx="6300216" cy="3767328"/>
          </a:xfr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sz="1400" b="1" dirty="0"/>
              <a:t>Language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US" sz="1400" dirty="0"/>
              <a:t>.NET MAUI is an ideal choice for .NET developers. Frameworks like Flutter and React Native require other technical expertise.</a:t>
            </a:r>
          </a:p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sz="1400" b="1" dirty="0"/>
              <a:t>Enhanced Performance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US" sz="1400" dirty="0"/>
              <a:t>.NET MAUI offers enhanced performance, enabling faster and more efficient app execution compared to legacy Xamarin apps or React Native.</a:t>
            </a:r>
          </a:p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sz="1400" b="1" dirty="0"/>
              <a:t>Community and Ecosystem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US" sz="1400" dirty="0"/>
              <a:t>.NET MAUI puts Microsoft in your corner. Third-party libraries and controls are available but not required for building rich, performant apps. Third-party .NET options include Uno Platform and Avalonia UI.</a:t>
            </a:r>
          </a:p>
        </p:txBody>
      </p:sp>
      <p:pic>
        <p:nvPicPr>
          <p:cNvPr id="5" name="Content Placeholder 4" descr="digital technology concept">
            <a:extLst>
              <a:ext uri="{FF2B5EF4-FFF2-40B4-BE49-F238E27FC236}">
                <a16:creationId xmlns:a16="http://schemas.microsoft.com/office/drawing/2014/main" id="{8805F0DC-2327-40B4-8DB1-BDD9FC96D63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 l="43781" r="16951" b="1"/>
          <a:stretch>
            <a:fillRect/>
          </a:stretch>
        </p:blipFill>
        <p:spPr>
          <a:xfrm>
            <a:off x="7586236" y="508090"/>
            <a:ext cx="4081805" cy="5846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54829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theme/theme1.xml><?xml version="1.0" encoding="utf-8"?>
<a:theme xmlns:a="http://schemas.openxmlformats.org/drawingml/2006/main" name="GestaltVTI">
  <a:themeElements>
    <a:clrScheme name="Gestalt">
      <a:dk1>
        <a:srgbClr val="000000"/>
      </a:dk1>
      <a:lt1>
        <a:sysClr val="window" lastClr="FFFFFF"/>
      </a:lt1>
      <a:dk2>
        <a:srgbClr val="262626"/>
      </a:dk2>
      <a:lt2>
        <a:srgbClr val="F7F7F7"/>
      </a:lt2>
      <a:accent1>
        <a:srgbClr val="EBA000"/>
      </a:accent1>
      <a:accent2>
        <a:srgbClr val="00BAC8"/>
      </a:accent2>
      <a:accent3>
        <a:srgbClr val="E64823"/>
      </a:accent3>
      <a:accent4>
        <a:srgbClr val="4D5AFF"/>
      </a:accent4>
      <a:accent5>
        <a:srgbClr val="FE5D21"/>
      </a:accent5>
      <a:accent6>
        <a:srgbClr val="00C777"/>
      </a:accent6>
      <a:hlink>
        <a:srgbClr val="2998E3"/>
      </a:hlink>
      <a:folHlink>
        <a:srgbClr val="939393"/>
      </a:folHlink>
    </a:clrScheme>
    <a:fontScheme name="Gestalt">
      <a:majorFont>
        <a:latin typeface="Bierstadt"/>
        <a:ea typeface=""/>
        <a:cs typeface=""/>
      </a:majorFont>
      <a:minorFont>
        <a:latin typeface="Bierstad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GestaltVTI" id="{4F87C71D-53D1-4B71-BF97-FD0EA4B25665}" vid="{A110AFC4-8D8A-4C02-8885-7BA370B379B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</TotalTime>
  <Words>3484</Words>
  <Application>Microsoft Office PowerPoint</Application>
  <PresentationFormat>Widescreen</PresentationFormat>
  <Paragraphs>309</Paragraphs>
  <Slides>42</Slides>
  <Notes>42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6" baseType="lpstr">
      <vt:lpstr>Aptos</vt:lpstr>
      <vt:lpstr>Arial</vt:lpstr>
      <vt:lpstr>Bierstadt</vt:lpstr>
      <vt:lpstr>GestaltVTI</vt:lpstr>
      <vt:lpstr>Create Multi-Platform Apps With .NET MAUI and the MAUI Community Toolkit: Empowering .NET Developers for Cross-Platform Success</vt:lpstr>
      <vt:lpstr>Agenda</vt:lpstr>
      <vt:lpstr>About Me: Speaker Introduction</vt:lpstr>
      <vt:lpstr>Professional Background and Expertise with .NET</vt:lpstr>
      <vt:lpstr>Notable Projects and Community Involvement</vt:lpstr>
      <vt:lpstr>Introduction to .NET MAUI and Cross-Platform App Development</vt:lpstr>
      <vt:lpstr>Overview of .NET MAUI and Supported Platforms</vt:lpstr>
      <vt:lpstr>Benefits of a Single Codebase for iOS, Android, macOS, and Windows</vt:lpstr>
      <vt:lpstr>.NET MAUI vs Other Cross-Platform Other Frameworks</vt:lpstr>
      <vt:lpstr>Development Tools for Windows and macOS</vt:lpstr>
      <vt:lpstr>Overview of Available IDEs and Tools</vt:lpstr>
      <vt:lpstr>Debugging and Building Across Platforms</vt:lpstr>
      <vt:lpstr>Tips for Maximizing Productivity</vt:lpstr>
      <vt:lpstr>Rapid App Building With XAML, C#, and Visual Studio</vt:lpstr>
      <vt:lpstr>Setting up Your Development Environment</vt:lpstr>
      <vt:lpstr>Building User Interfaces with XAML and C#</vt:lpstr>
      <vt:lpstr>Tips for Efficient Development Workflows in VS Code</vt:lpstr>
      <vt:lpstr>Enhancing Apps With the .NET MAUI Community Toolkit</vt:lpstr>
      <vt:lpstr>Overview of Controls, Extensions, and Behaviors</vt:lpstr>
      <vt:lpstr>Practical Examples of Toolkit Features</vt:lpstr>
      <vt:lpstr>Integrating Extensions for Productive Development</vt:lpstr>
      <vt:lpstr>Simplifying Architecture With the MVVM Pattern and MVVM Toolkit</vt:lpstr>
      <vt:lpstr>Introduction to MVVM in .NET MAUI</vt:lpstr>
      <vt:lpstr>Leveraging the MVVM Toolkit to Reduce Boilerplate</vt:lpstr>
      <vt:lpstr>Best Practices for Scalable Cross-Platform Apps</vt:lpstr>
      <vt:lpstr>Building MAUI Apps With C# Markup: No XAML Required</vt:lpstr>
      <vt:lpstr>Advantages of Using C# Markup</vt:lpstr>
      <vt:lpstr>Creating Dynamic UIs Purely in C#</vt:lpstr>
      <vt:lpstr>Code Samples and Recommended Scenarios</vt:lpstr>
      <vt:lpstr>Styling Apps With CSS and Web Style Reuse in .NET MAUI</vt:lpstr>
      <vt:lpstr>Importing and Using CSS in MAUI Projects</vt:lpstr>
      <vt:lpstr>Reusing Existing Web Styles</vt:lpstr>
      <vt:lpstr>Techniques for Consistent Multi-Platform Design</vt:lpstr>
      <vt:lpstr>Accessing Platform-Specific Features With .NET MAUI</vt:lpstr>
      <vt:lpstr>Device Feature Abstraction in .NET MAUI</vt:lpstr>
      <vt:lpstr>Utilizing Platform APIs without Platform-Specific Code</vt:lpstr>
      <vt:lpstr>Real-World Examples and Use Cases</vt:lpstr>
      <vt:lpstr>Q&amp;A: Your .NET MAUI App Development Questions Answered</vt:lpstr>
      <vt:lpstr>Open Floor for Attendee Questions</vt:lpstr>
      <vt:lpstr>Sharing Additional Resources</vt:lpstr>
      <vt:lpstr>Invitation to Connect and Continue Learning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Alvin Ashcraft</dc:creator>
  <cp:lastModifiedBy>Alvin Ashcraft</cp:lastModifiedBy>
  <cp:revision>15</cp:revision>
  <dcterms:created xsi:type="dcterms:W3CDTF">2025-08-10T13:07:53Z</dcterms:created>
  <dcterms:modified xsi:type="dcterms:W3CDTF">2025-08-10T13:58:19Z</dcterms:modified>
</cp:coreProperties>
</file>